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18288000" cy="10287000"/>
  <p:notesSz cx="6858000" cy="9144000"/>
  <p:embeddedFontLst>
    <p:embeddedFont>
      <p:font typeface="Pattanakarn Expanded" charset="1" panose="00000000000000000000"/>
      <p:regular r:id="rId40"/>
    </p:embeddedFont>
    <p:embeddedFont>
      <p:font typeface="Montserrat" charset="1" panose="00000500000000000000"/>
      <p:regular r:id="rId41"/>
    </p:embeddedFont>
    <p:embeddedFont>
      <p:font typeface="TT Drugs" charset="1" panose="02000503060000020003"/>
      <p:regular r:id="rId42"/>
    </p:embeddedFont>
    <p:embeddedFont>
      <p:font typeface="Montserrat Bold" charset="1" panose="00000800000000000000"/>
      <p:regular r:id="rId43"/>
    </p:embeddedFont>
    <p:embeddedFont>
      <p:font typeface="Pattanakarn Expanded Bold" charset="1" panose="00000000000000000000"/>
      <p:regular r:id="rId44"/>
    </p:embeddedFont>
    <p:embeddedFont>
      <p:font typeface="Montserrat Italics" charset="1" panose="00000500000000000000"/>
      <p:regular r:id="rId45"/>
    </p:embeddedFont>
    <p:embeddedFont>
      <p:font typeface="Montserrat Bold Italics" charset="1" panose="0000080000000000000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0.png" Type="http://schemas.openxmlformats.org/officeDocument/2006/relationships/image"/><Relationship Id="rId7" Target="https://git-scm.com/book/es/v2/Inicio---Sobre-el-Control-de-Versiones-Instalaci%C3%B3n-de-Git" TargetMode="External" Type="http://schemas.openxmlformats.org/officeDocument/2006/relationships/hyperlink"/><Relationship Id="rId8" Target="https://git-scm.com/downloads" TargetMode="External" Type="http://schemas.openxmlformats.org/officeDocument/2006/relationships/hyperlink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https://konfuzio.com/es/mlflow/" TargetMode="External" Type="http://schemas.openxmlformats.org/officeDocument/2006/relationships/hyperlink"/><Relationship Id="rId7" Target="https://konfuzio.com/es/mlflow/" TargetMode="External" Type="http://schemas.openxmlformats.org/officeDocument/2006/relationships/hyperlink"/><Relationship Id="rId8" Target="../media/image3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8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www.jenkins.io" TargetMode="External" Type="http://schemas.openxmlformats.org/officeDocument/2006/relationships/hyperlink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9.png" Type="http://schemas.openxmlformats.org/officeDocument/2006/relationships/image"/><Relationship Id="rId7" Target="../media/image40.png" Type="http://schemas.openxmlformats.org/officeDocument/2006/relationships/image"/><Relationship Id="rId8" Target="https://docs.gitlab.com/ee/ci/" TargetMode="External" Type="http://schemas.openxmlformats.org/officeDocument/2006/relationships/hyperlink"/><Relationship Id="rId9" Target="https://circleci.com" TargetMode="External" Type="http://schemas.openxmlformats.org/officeDocument/2006/relationships/hyperlink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1.png" Type="http://schemas.openxmlformats.org/officeDocument/2006/relationships/image"/><Relationship Id="rId7" Target="https://github.com/features/actions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0.png" Type="http://schemas.openxmlformats.org/officeDocument/2006/relationships/image"/><Relationship Id="rId7" Target="https://git-scm.com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0.png" Type="http://schemas.openxmlformats.org/officeDocument/2006/relationships/image"/><Relationship Id="rId7" Target="https://github.com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84769" y="3383052"/>
            <a:ext cx="9155284" cy="4044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96"/>
              </a:lnSpc>
            </a:pPr>
            <a:r>
              <a:rPr lang="en-US" sz="5783">
                <a:solidFill>
                  <a:srgbClr val="000000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04 - Control de versiones e Integración continua (CI/CD)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84769" y="2045788"/>
            <a:ext cx="3232198" cy="1609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135"/>
              </a:lnSpc>
            </a:pPr>
            <a:r>
              <a:rPr lang="en-US" sz="9382">
                <a:solidFill>
                  <a:srgbClr val="000000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UD01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16967" y="2442988"/>
            <a:ext cx="5221583" cy="94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6"/>
              </a:lnSpc>
            </a:pPr>
            <a:r>
              <a:rPr lang="en-US" sz="2783">
                <a:solidFill>
                  <a:srgbClr val="000000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Introducción a los lenguajes de programación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7640119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-3472596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9763863" y="1859183"/>
            <a:ext cx="8524137" cy="8524137"/>
          </a:xfrm>
          <a:custGeom>
            <a:avLst/>
            <a:gdLst/>
            <a:ahLst/>
            <a:cxnLst/>
            <a:rect r="r" b="b" t="t" l="l"/>
            <a:pathLst>
              <a:path h="8524137" w="8524137">
                <a:moveTo>
                  <a:pt x="8524137" y="0"/>
                </a:moveTo>
                <a:lnTo>
                  <a:pt x="0" y="0"/>
                </a:lnTo>
                <a:lnTo>
                  <a:pt x="0" y="8524136"/>
                </a:lnTo>
                <a:lnTo>
                  <a:pt x="8524137" y="8524136"/>
                </a:lnTo>
                <a:lnTo>
                  <a:pt x="8524137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7047" y="2687367"/>
            <a:ext cx="15830486" cy="5873258"/>
            <a:chOff x="0" y="0"/>
            <a:chExt cx="27401045" cy="101660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401171" cy="10166170"/>
            </a:xfrm>
            <a:custGeom>
              <a:avLst/>
              <a:gdLst/>
              <a:ahLst/>
              <a:cxnLst/>
              <a:rect r="r" b="b" t="t" l="l"/>
              <a:pathLst>
                <a:path h="10166170" w="27401171">
                  <a:moveTo>
                    <a:pt x="25143416" y="0"/>
                  </a:moveTo>
                  <a:lnTo>
                    <a:pt x="0" y="0"/>
                  </a:lnTo>
                  <a:lnTo>
                    <a:pt x="0" y="8360544"/>
                  </a:lnTo>
                  <a:cubicBezTo>
                    <a:pt x="0" y="9374325"/>
                    <a:pt x="791845" y="10166170"/>
                    <a:pt x="1765046" y="10166170"/>
                  </a:cubicBezTo>
                  <a:lnTo>
                    <a:pt x="27401171" y="10166170"/>
                  </a:lnTo>
                  <a:lnTo>
                    <a:pt x="27401171" y="1805795"/>
                  </a:lnTo>
                  <a:cubicBezTo>
                    <a:pt x="27401044" y="791845"/>
                    <a:pt x="26609328" y="0"/>
                    <a:pt x="25143416" y="0"/>
                  </a:cubicBezTo>
                  <a:close/>
                  <a:moveTo>
                    <a:pt x="27274044" y="10039043"/>
                  </a:moveTo>
                  <a:lnTo>
                    <a:pt x="1765046" y="10039043"/>
                  </a:lnTo>
                  <a:cubicBezTo>
                    <a:pt x="861822" y="10039043"/>
                    <a:pt x="127000" y="9304220"/>
                    <a:pt x="127000" y="8360544"/>
                  </a:cubicBezTo>
                  <a:lnTo>
                    <a:pt x="127000" y="127000"/>
                  </a:lnTo>
                  <a:lnTo>
                    <a:pt x="25143416" y="127000"/>
                  </a:lnTo>
                  <a:cubicBezTo>
                    <a:pt x="26539351" y="127000"/>
                    <a:pt x="27274171" y="861822"/>
                    <a:pt x="27274171" y="1805795"/>
                  </a:cubicBezTo>
                  <a:lnTo>
                    <a:pt x="27274171" y="10039043"/>
                  </a:lnTo>
                  <a:close/>
                </a:path>
              </a:pathLst>
            </a:custGeom>
            <a:solidFill>
              <a:srgbClr val="8CB2D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482693" y="1490029"/>
            <a:ext cx="1092015" cy="925848"/>
            <a:chOff x="0" y="0"/>
            <a:chExt cx="376980" cy="31961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980" cy="319617"/>
            </a:xfrm>
            <a:custGeom>
              <a:avLst/>
              <a:gdLst/>
              <a:ahLst/>
              <a:cxnLst/>
              <a:rect r="r" b="b" t="t" l="l"/>
              <a:pathLst>
                <a:path h="319617" w="376980">
                  <a:moveTo>
                    <a:pt x="63806" y="0"/>
                  </a:moveTo>
                  <a:lnTo>
                    <a:pt x="313174" y="0"/>
                  </a:lnTo>
                  <a:cubicBezTo>
                    <a:pt x="348413" y="0"/>
                    <a:pt x="376980" y="28567"/>
                    <a:pt x="376980" y="63806"/>
                  </a:cubicBezTo>
                  <a:lnTo>
                    <a:pt x="376980" y="255811"/>
                  </a:lnTo>
                  <a:cubicBezTo>
                    <a:pt x="376980" y="291050"/>
                    <a:pt x="348413" y="319617"/>
                    <a:pt x="313174" y="319617"/>
                  </a:cubicBezTo>
                  <a:lnTo>
                    <a:pt x="63806" y="319617"/>
                  </a:lnTo>
                  <a:cubicBezTo>
                    <a:pt x="28567" y="319617"/>
                    <a:pt x="0" y="291050"/>
                    <a:pt x="0" y="255811"/>
                  </a:cubicBezTo>
                  <a:lnTo>
                    <a:pt x="0" y="63806"/>
                  </a:lnTo>
                  <a:cubicBezTo>
                    <a:pt x="0" y="28567"/>
                    <a:pt x="28567" y="0"/>
                    <a:pt x="63806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23825"/>
              <a:ext cx="376980" cy="4434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2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23317" y="1542439"/>
            <a:ext cx="810766" cy="821029"/>
          </a:xfrm>
          <a:custGeom>
            <a:avLst/>
            <a:gdLst/>
            <a:ahLst/>
            <a:cxnLst/>
            <a:rect r="r" b="b" t="t" l="l"/>
            <a:pathLst>
              <a:path h="821029" w="810766">
                <a:moveTo>
                  <a:pt x="0" y="0"/>
                </a:moveTo>
                <a:lnTo>
                  <a:pt x="810766" y="0"/>
                </a:lnTo>
                <a:lnTo>
                  <a:pt x="810766" y="821028"/>
                </a:lnTo>
                <a:lnTo>
                  <a:pt x="0" y="821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-3929184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8941625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82548" y="3052725"/>
            <a:ext cx="8256939" cy="4181550"/>
          </a:xfrm>
          <a:custGeom>
            <a:avLst/>
            <a:gdLst/>
            <a:ahLst/>
            <a:cxnLst/>
            <a:rect r="r" b="b" t="t" l="l"/>
            <a:pathLst>
              <a:path h="4181550" w="8256939">
                <a:moveTo>
                  <a:pt x="0" y="0"/>
                </a:moveTo>
                <a:lnTo>
                  <a:pt x="8256939" y="0"/>
                </a:lnTo>
                <a:lnTo>
                  <a:pt x="8256939" y="4181550"/>
                </a:lnTo>
                <a:lnTo>
                  <a:pt x="0" y="41815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558080" y="5563237"/>
            <a:ext cx="7508303" cy="2599493"/>
          </a:xfrm>
          <a:custGeom>
            <a:avLst/>
            <a:gdLst/>
            <a:ahLst/>
            <a:cxnLst/>
            <a:rect r="r" b="b" t="t" l="l"/>
            <a:pathLst>
              <a:path h="2599493" w="7508303">
                <a:moveTo>
                  <a:pt x="0" y="0"/>
                </a:moveTo>
                <a:lnTo>
                  <a:pt x="7508302" y="0"/>
                </a:lnTo>
                <a:lnTo>
                  <a:pt x="7508302" y="2599493"/>
                </a:lnTo>
                <a:lnTo>
                  <a:pt x="0" y="25994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664959" y="1512679"/>
            <a:ext cx="16623041" cy="771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10"/>
              </a:lnSpc>
              <a:spcBef>
                <a:spcPct val="0"/>
              </a:spcBef>
            </a:pPr>
            <a:r>
              <a:rPr lang="en-US" sz="4507">
                <a:solidFill>
                  <a:srgbClr val="000000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ESPACIO DE TRABAJO EN GIT (LOCAL/REMOTO) II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32075" y="3916047"/>
            <a:ext cx="11330088" cy="4342164"/>
            <a:chOff x="0" y="0"/>
            <a:chExt cx="19611290" cy="75158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611418" cy="7515995"/>
            </a:xfrm>
            <a:custGeom>
              <a:avLst/>
              <a:gdLst/>
              <a:ahLst/>
              <a:cxnLst/>
              <a:rect r="r" b="b" t="t" l="l"/>
              <a:pathLst>
                <a:path h="7515995" w="19611418">
                  <a:moveTo>
                    <a:pt x="17535973" y="0"/>
                  </a:moveTo>
                  <a:lnTo>
                    <a:pt x="0" y="0"/>
                  </a:lnTo>
                  <a:lnTo>
                    <a:pt x="0" y="5738541"/>
                  </a:lnTo>
                  <a:cubicBezTo>
                    <a:pt x="0" y="6724150"/>
                    <a:pt x="791845" y="7515995"/>
                    <a:pt x="1765046" y="7515995"/>
                  </a:cubicBezTo>
                  <a:lnTo>
                    <a:pt x="19611418" y="7515995"/>
                  </a:lnTo>
                  <a:lnTo>
                    <a:pt x="19611418" y="1777506"/>
                  </a:lnTo>
                  <a:cubicBezTo>
                    <a:pt x="19611291" y="791845"/>
                    <a:pt x="18819572" y="0"/>
                    <a:pt x="17535973" y="0"/>
                  </a:cubicBezTo>
                  <a:close/>
                  <a:moveTo>
                    <a:pt x="19484291" y="7388868"/>
                  </a:moveTo>
                  <a:lnTo>
                    <a:pt x="1765046" y="7388868"/>
                  </a:lnTo>
                  <a:cubicBezTo>
                    <a:pt x="861822" y="7388868"/>
                    <a:pt x="127000" y="6654046"/>
                    <a:pt x="127000" y="5738541"/>
                  </a:cubicBezTo>
                  <a:lnTo>
                    <a:pt x="127000" y="127000"/>
                  </a:lnTo>
                  <a:lnTo>
                    <a:pt x="17535973" y="127000"/>
                  </a:lnTo>
                  <a:cubicBezTo>
                    <a:pt x="18749595" y="127000"/>
                    <a:pt x="19484418" y="861822"/>
                    <a:pt x="19484418" y="1777506"/>
                  </a:cubicBezTo>
                  <a:lnTo>
                    <a:pt x="19484418" y="7388868"/>
                  </a:lnTo>
                  <a:close/>
                </a:path>
              </a:pathLst>
            </a:custGeom>
            <a:solidFill>
              <a:srgbClr val="8CB2D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03974" y="1490029"/>
            <a:ext cx="1092015" cy="925848"/>
            <a:chOff x="0" y="0"/>
            <a:chExt cx="376980" cy="31961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980" cy="319617"/>
            </a:xfrm>
            <a:custGeom>
              <a:avLst/>
              <a:gdLst/>
              <a:ahLst/>
              <a:cxnLst/>
              <a:rect r="r" b="b" t="t" l="l"/>
              <a:pathLst>
                <a:path h="319617" w="376980">
                  <a:moveTo>
                    <a:pt x="63806" y="0"/>
                  </a:moveTo>
                  <a:lnTo>
                    <a:pt x="313174" y="0"/>
                  </a:lnTo>
                  <a:cubicBezTo>
                    <a:pt x="348413" y="0"/>
                    <a:pt x="376980" y="28567"/>
                    <a:pt x="376980" y="63806"/>
                  </a:cubicBezTo>
                  <a:lnTo>
                    <a:pt x="376980" y="255811"/>
                  </a:lnTo>
                  <a:cubicBezTo>
                    <a:pt x="376980" y="291050"/>
                    <a:pt x="348413" y="319617"/>
                    <a:pt x="313174" y="319617"/>
                  </a:cubicBezTo>
                  <a:lnTo>
                    <a:pt x="63806" y="319617"/>
                  </a:lnTo>
                  <a:cubicBezTo>
                    <a:pt x="28567" y="319617"/>
                    <a:pt x="0" y="291050"/>
                    <a:pt x="0" y="255811"/>
                  </a:cubicBezTo>
                  <a:lnTo>
                    <a:pt x="0" y="63806"/>
                  </a:lnTo>
                  <a:cubicBezTo>
                    <a:pt x="0" y="28567"/>
                    <a:pt x="28567" y="0"/>
                    <a:pt x="63806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23825"/>
              <a:ext cx="376980" cy="4434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2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44598" y="1542439"/>
            <a:ext cx="810766" cy="821029"/>
          </a:xfrm>
          <a:custGeom>
            <a:avLst/>
            <a:gdLst/>
            <a:ahLst/>
            <a:cxnLst/>
            <a:rect r="r" b="b" t="t" l="l"/>
            <a:pathLst>
              <a:path h="821029" w="810766">
                <a:moveTo>
                  <a:pt x="0" y="0"/>
                </a:moveTo>
                <a:lnTo>
                  <a:pt x="810766" y="0"/>
                </a:lnTo>
                <a:lnTo>
                  <a:pt x="810766" y="821028"/>
                </a:lnTo>
                <a:lnTo>
                  <a:pt x="0" y="821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-3929184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58983" y="8768226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638206" y="4511173"/>
            <a:ext cx="10917824" cy="3151913"/>
          </a:xfrm>
          <a:custGeom>
            <a:avLst/>
            <a:gdLst/>
            <a:ahLst/>
            <a:cxnLst/>
            <a:rect r="r" b="b" t="t" l="l"/>
            <a:pathLst>
              <a:path h="3151913" w="10917824">
                <a:moveTo>
                  <a:pt x="0" y="0"/>
                </a:moveTo>
                <a:lnTo>
                  <a:pt x="10917825" y="0"/>
                </a:lnTo>
                <a:lnTo>
                  <a:pt x="10917825" y="3151913"/>
                </a:lnTo>
                <a:lnTo>
                  <a:pt x="0" y="31519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69" t="0" r="-3082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139972" y="1593007"/>
            <a:ext cx="15989046" cy="653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70"/>
              </a:lnSpc>
              <a:spcBef>
                <a:spcPct val="0"/>
              </a:spcBef>
            </a:pPr>
            <a:r>
              <a:rPr lang="en-US" sz="3907">
                <a:solidFill>
                  <a:srgbClr val="000000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 MOVIMIENTOS ENTRE ESPACIOS DE TRABAJO (LOCAL)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03974" y="3320266"/>
            <a:ext cx="5153337" cy="1823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71158" indent="-185579" lvl="1">
              <a:lnSpc>
                <a:spcPts val="2406"/>
              </a:lnSpc>
              <a:buFont typeface="Arial"/>
              <a:buChar char="•"/>
            </a:pPr>
            <a:r>
              <a:rPr lang="en-US" sz="1719" spc="7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git add</a:t>
            </a:r>
            <a:r>
              <a:rPr lang="en-US" sz="1719" spc="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algn="just" marL="742316" indent="-247439" lvl="2">
              <a:lnSpc>
                <a:spcPts val="2406"/>
              </a:lnSpc>
              <a:buFont typeface="Arial"/>
              <a:buChar char="⚬"/>
            </a:pPr>
            <a:r>
              <a:rPr lang="en-US" sz="1719" spc="7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Área de trabajo:</a:t>
            </a:r>
            <a:r>
              <a:rPr lang="en-US" sz="1719" spc="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directorio local de trabajo, donde se crean los archivos, y se realizan todas las modificaciones.</a:t>
            </a:r>
          </a:p>
          <a:p>
            <a:pPr algn="just">
              <a:lnSpc>
                <a:spcPts val="2406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803974" y="4875289"/>
            <a:ext cx="5153337" cy="1823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71158" indent="-185579" lvl="1">
              <a:lnSpc>
                <a:spcPts val="2406"/>
              </a:lnSpc>
              <a:buFont typeface="Arial"/>
              <a:buChar char="•"/>
            </a:pPr>
            <a:r>
              <a:rPr lang="en-US" sz="1719" spc="7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git commit</a:t>
            </a:r>
            <a:r>
              <a:rPr lang="en-US" sz="1719" spc="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algn="just" marL="742316" indent="-247439" lvl="2">
              <a:lnSpc>
                <a:spcPts val="2406"/>
              </a:lnSpc>
              <a:buFont typeface="Arial"/>
              <a:buChar char="⚬"/>
            </a:pPr>
            <a:r>
              <a:rPr lang="en-US" sz="1719" spc="7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Área de trabajo:</a:t>
            </a:r>
            <a:r>
              <a:rPr lang="en-US" sz="1719" spc="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directorio local de trabajo, donde se crean los archivos, y se realizan todas las modificaciones.</a:t>
            </a:r>
          </a:p>
          <a:p>
            <a:pPr algn="just">
              <a:lnSpc>
                <a:spcPts val="2406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803974" y="6544942"/>
            <a:ext cx="5153337" cy="1823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71158" indent="-185579" lvl="1">
              <a:lnSpc>
                <a:spcPts val="2406"/>
              </a:lnSpc>
              <a:buFont typeface="Arial"/>
              <a:buChar char="•"/>
            </a:pPr>
            <a:r>
              <a:rPr lang="en-US" sz="1719" spc="7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git commit -a</a:t>
            </a:r>
            <a:r>
              <a:rPr lang="en-US" sz="1719" spc="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algn="just" marL="742316" indent="-247439" lvl="2">
              <a:lnSpc>
                <a:spcPts val="2406"/>
              </a:lnSpc>
              <a:buFont typeface="Arial"/>
              <a:buChar char="⚬"/>
            </a:pPr>
            <a:r>
              <a:rPr lang="en-US" sz="1719" spc="7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Área de trabajo:</a:t>
            </a:r>
            <a:r>
              <a:rPr lang="en-US" sz="1719" spc="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directorio local de trabajo, donde se crean los archivos, y se realizan todas las modificaciones.</a:t>
            </a:r>
          </a:p>
          <a:p>
            <a:pPr algn="just">
              <a:lnSpc>
                <a:spcPts val="2406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803974" y="2473027"/>
            <a:ext cx="5153337" cy="473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6"/>
              </a:lnSpc>
            </a:pPr>
            <a:r>
              <a:rPr lang="en-US" sz="2719" spc="114">
                <a:solidFill>
                  <a:srgbClr val="000000"/>
                </a:solidFill>
                <a:latin typeface="Pattanakarn Expanded Bold"/>
                <a:ea typeface="Pattanakarn Expanded Bold"/>
                <a:cs typeface="Pattanakarn Expanded Bold"/>
                <a:sym typeface="Pattanakarn Expanded Bold"/>
              </a:rPr>
              <a:t>Comandos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32075" y="2707236"/>
            <a:ext cx="11330088" cy="5965298"/>
            <a:chOff x="0" y="0"/>
            <a:chExt cx="19611290" cy="103253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611418" cy="10325484"/>
            </a:xfrm>
            <a:custGeom>
              <a:avLst/>
              <a:gdLst/>
              <a:ahLst/>
              <a:cxnLst/>
              <a:rect r="r" b="b" t="t" l="l"/>
              <a:pathLst>
                <a:path h="10325484" w="19611418">
                  <a:moveTo>
                    <a:pt x="17535973" y="0"/>
                  </a:moveTo>
                  <a:lnTo>
                    <a:pt x="0" y="0"/>
                  </a:lnTo>
                  <a:lnTo>
                    <a:pt x="0" y="8518164"/>
                  </a:lnTo>
                  <a:cubicBezTo>
                    <a:pt x="0" y="9533639"/>
                    <a:pt x="791845" y="10325484"/>
                    <a:pt x="1765046" y="10325484"/>
                  </a:cubicBezTo>
                  <a:lnTo>
                    <a:pt x="19611418" y="10325484"/>
                  </a:lnTo>
                  <a:lnTo>
                    <a:pt x="19611418" y="1807495"/>
                  </a:lnTo>
                  <a:cubicBezTo>
                    <a:pt x="19611291" y="791845"/>
                    <a:pt x="18819572" y="0"/>
                    <a:pt x="17535973" y="0"/>
                  </a:cubicBezTo>
                  <a:close/>
                  <a:moveTo>
                    <a:pt x="19484291" y="10198357"/>
                  </a:moveTo>
                  <a:lnTo>
                    <a:pt x="1765046" y="10198357"/>
                  </a:lnTo>
                  <a:cubicBezTo>
                    <a:pt x="861822" y="10198357"/>
                    <a:pt x="127000" y="9463535"/>
                    <a:pt x="127000" y="8518164"/>
                  </a:cubicBezTo>
                  <a:lnTo>
                    <a:pt x="127000" y="127000"/>
                  </a:lnTo>
                  <a:lnTo>
                    <a:pt x="17535973" y="127000"/>
                  </a:lnTo>
                  <a:cubicBezTo>
                    <a:pt x="18749595" y="127000"/>
                    <a:pt x="19484418" y="861822"/>
                    <a:pt x="19484418" y="1807495"/>
                  </a:cubicBezTo>
                  <a:lnTo>
                    <a:pt x="19484418" y="10198357"/>
                  </a:lnTo>
                  <a:close/>
                </a:path>
              </a:pathLst>
            </a:custGeom>
            <a:solidFill>
              <a:srgbClr val="8CB2D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03974" y="1490029"/>
            <a:ext cx="1092015" cy="925848"/>
            <a:chOff x="0" y="0"/>
            <a:chExt cx="376980" cy="31961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980" cy="319617"/>
            </a:xfrm>
            <a:custGeom>
              <a:avLst/>
              <a:gdLst/>
              <a:ahLst/>
              <a:cxnLst/>
              <a:rect r="r" b="b" t="t" l="l"/>
              <a:pathLst>
                <a:path h="319617" w="376980">
                  <a:moveTo>
                    <a:pt x="63806" y="0"/>
                  </a:moveTo>
                  <a:lnTo>
                    <a:pt x="313174" y="0"/>
                  </a:lnTo>
                  <a:cubicBezTo>
                    <a:pt x="348413" y="0"/>
                    <a:pt x="376980" y="28567"/>
                    <a:pt x="376980" y="63806"/>
                  </a:cubicBezTo>
                  <a:lnTo>
                    <a:pt x="376980" y="255811"/>
                  </a:lnTo>
                  <a:cubicBezTo>
                    <a:pt x="376980" y="291050"/>
                    <a:pt x="348413" y="319617"/>
                    <a:pt x="313174" y="319617"/>
                  </a:cubicBezTo>
                  <a:lnTo>
                    <a:pt x="63806" y="319617"/>
                  </a:lnTo>
                  <a:cubicBezTo>
                    <a:pt x="28567" y="319617"/>
                    <a:pt x="0" y="291050"/>
                    <a:pt x="0" y="255811"/>
                  </a:cubicBezTo>
                  <a:lnTo>
                    <a:pt x="0" y="63806"/>
                  </a:lnTo>
                  <a:cubicBezTo>
                    <a:pt x="0" y="28567"/>
                    <a:pt x="28567" y="0"/>
                    <a:pt x="63806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23825"/>
              <a:ext cx="376980" cy="4434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2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44598" y="1542439"/>
            <a:ext cx="810766" cy="821029"/>
          </a:xfrm>
          <a:custGeom>
            <a:avLst/>
            <a:gdLst/>
            <a:ahLst/>
            <a:cxnLst/>
            <a:rect r="r" b="b" t="t" l="l"/>
            <a:pathLst>
              <a:path h="821029" w="810766">
                <a:moveTo>
                  <a:pt x="0" y="0"/>
                </a:moveTo>
                <a:lnTo>
                  <a:pt x="810766" y="0"/>
                </a:lnTo>
                <a:lnTo>
                  <a:pt x="810766" y="821028"/>
                </a:lnTo>
                <a:lnTo>
                  <a:pt x="0" y="821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-3929184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58983" y="9710732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288694" y="3034998"/>
            <a:ext cx="9616849" cy="5197951"/>
          </a:xfrm>
          <a:custGeom>
            <a:avLst/>
            <a:gdLst/>
            <a:ahLst/>
            <a:cxnLst/>
            <a:rect r="r" b="b" t="t" l="l"/>
            <a:pathLst>
              <a:path h="5197951" w="9616849">
                <a:moveTo>
                  <a:pt x="0" y="0"/>
                </a:moveTo>
                <a:lnTo>
                  <a:pt x="9616849" y="0"/>
                </a:lnTo>
                <a:lnTo>
                  <a:pt x="9616849" y="5197952"/>
                </a:lnTo>
                <a:lnTo>
                  <a:pt x="0" y="51979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139972" y="1503154"/>
            <a:ext cx="15989046" cy="804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90"/>
              </a:lnSpc>
              <a:spcBef>
                <a:spcPct val="0"/>
              </a:spcBef>
            </a:pPr>
            <a:r>
              <a:rPr lang="en-US" sz="4707">
                <a:solidFill>
                  <a:srgbClr val="000000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ESTADOS DE LOS ARCHIVOS EN GIT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03974" y="2669136"/>
            <a:ext cx="5153337" cy="1823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71158" indent="-185579" lvl="1">
              <a:lnSpc>
                <a:spcPts val="2406"/>
              </a:lnSpc>
              <a:buFont typeface="Arial"/>
              <a:buChar char="•"/>
            </a:pPr>
            <a:r>
              <a:rPr lang="en-US" sz="1719" spc="7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Modificado o untracked</a:t>
            </a:r>
            <a:r>
              <a:rPr lang="en-US" sz="1719" spc="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se han modificado los archivos en el área de trabajo, pero los cambios no se han confirmado en el repositorio local. Los archivos estarán en el área de trabajo.</a:t>
            </a:r>
          </a:p>
          <a:p>
            <a:pPr algn="just">
              <a:lnSpc>
                <a:spcPts val="2406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803974" y="4607408"/>
            <a:ext cx="5153337" cy="1823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71158" indent="-185579" lvl="1">
              <a:lnSpc>
                <a:spcPts val="2406"/>
              </a:lnSpc>
              <a:buFont typeface="Arial"/>
              <a:buChar char="•"/>
            </a:pPr>
            <a:r>
              <a:rPr lang="en-US" sz="1719" spc="7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Preparado o staged</a:t>
            </a:r>
            <a:r>
              <a:rPr lang="en-US" sz="1719" spc="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los archivos modificados se han marcado y preparado en su versión actual para la próxima confirmación. Estarían en el área de staging o preparación.</a:t>
            </a:r>
          </a:p>
          <a:p>
            <a:pPr algn="just">
              <a:lnSpc>
                <a:spcPts val="2406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803974" y="6544942"/>
            <a:ext cx="5153337" cy="1823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71158" indent="-185579" lvl="1">
              <a:lnSpc>
                <a:spcPts val="2406"/>
              </a:lnSpc>
              <a:buFont typeface="Arial"/>
              <a:buChar char="•"/>
            </a:pPr>
            <a:r>
              <a:rPr lang="en-US" sz="1719" spc="7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Confirmado o committed</a:t>
            </a:r>
            <a:r>
              <a:rPr lang="en-US" sz="1719" spc="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los datos del archivo están almacenados de manera segura en la base de datos local o repositorio local. Estaría en el área de commit.</a:t>
            </a:r>
          </a:p>
          <a:p>
            <a:pPr algn="just">
              <a:lnSpc>
                <a:spcPts val="2406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926370"/>
            <a:ext cx="10489357" cy="6758353"/>
          </a:xfrm>
          <a:custGeom>
            <a:avLst/>
            <a:gdLst/>
            <a:ahLst/>
            <a:cxnLst/>
            <a:rect r="r" b="b" t="t" l="l"/>
            <a:pathLst>
              <a:path h="6758353" w="10489357">
                <a:moveTo>
                  <a:pt x="0" y="0"/>
                </a:moveTo>
                <a:lnTo>
                  <a:pt x="10489357" y="0"/>
                </a:lnTo>
                <a:lnTo>
                  <a:pt x="10489357" y="6758353"/>
                </a:lnTo>
                <a:lnTo>
                  <a:pt x="0" y="67583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555866" y="3074817"/>
            <a:ext cx="8229159" cy="3552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>
                <a:solidFill>
                  <a:srgbClr val="000000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02. Configuración y flujo de trabajo</a:t>
            </a:r>
          </a:p>
          <a:p>
            <a:pPr algn="l">
              <a:lnSpc>
                <a:spcPts val="9379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-3472596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7081" y="9024100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3974" y="1490029"/>
            <a:ext cx="1092015" cy="925848"/>
            <a:chOff x="0" y="0"/>
            <a:chExt cx="376980" cy="3196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980" cy="319617"/>
            </a:xfrm>
            <a:custGeom>
              <a:avLst/>
              <a:gdLst/>
              <a:ahLst/>
              <a:cxnLst/>
              <a:rect r="r" b="b" t="t" l="l"/>
              <a:pathLst>
                <a:path h="319617" w="376980">
                  <a:moveTo>
                    <a:pt x="63806" y="0"/>
                  </a:moveTo>
                  <a:lnTo>
                    <a:pt x="313174" y="0"/>
                  </a:lnTo>
                  <a:cubicBezTo>
                    <a:pt x="348413" y="0"/>
                    <a:pt x="376980" y="28567"/>
                    <a:pt x="376980" y="63806"/>
                  </a:cubicBezTo>
                  <a:lnTo>
                    <a:pt x="376980" y="255811"/>
                  </a:lnTo>
                  <a:cubicBezTo>
                    <a:pt x="376980" y="291050"/>
                    <a:pt x="348413" y="319617"/>
                    <a:pt x="313174" y="319617"/>
                  </a:cubicBezTo>
                  <a:lnTo>
                    <a:pt x="63806" y="319617"/>
                  </a:lnTo>
                  <a:cubicBezTo>
                    <a:pt x="28567" y="319617"/>
                    <a:pt x="0" y="291050"/>
                    <a:pt x="0" y="255811"/>
                  </a:cubicBezTo>
                  <a:lnTo>
                    <a:pt x="0" y="63806"/>
                  </a:lnTo>
                  <a:cubicBezTo>
                    <a:pt x="0" y="28567"/>
                    <a:pt x="28567" y="0"/>
                    <a:pt x="63806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376980" cy="4434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44598" y="1542439"/>
            <a:ext cx="810766" cy="821029"/>
          </a:xfrm>
          <a:custGeom>
            <a:avLst/>
            <a:gdLst/>
            <a:ahLst/>
            <a:cxnLst/>
            <a:rect r="r" b="b" t="t" l="l"/>
            <a:pathLst>
              <a:path h="821029" w="810766">
                <a:moveTo>
                  <a:pt x="0" y="0"/>
                </a:moveTo>
                <a:lnTo>
                  <a:pt x="810766" y="0"/>
                </a:lnTo>
                <a:lnTo>
                  <a:pt x="810766" y="821028"/>
                </a:lnTo>
                <a:lnTo>
                  <a:pt x="0" y="821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-3929184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58983" y="9584720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03974" y="3060204"/>
            <a:ext cx="4911480" cy="3354632"/>
            <a:chOff x="0" y="0"/>
            <a:chExt cx="11326640" cy="773630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326768" cy="7736433"/>
            </a:xfrm>
            <a:custGeom>
              <a:avLst/>
              <a:gdLst/>
              <a:ahLst/>
              <a:cxnLst/>
              <a:rect r="r" b="b" t="t" l="l"/>
              <a:pathLst>
                <a:path h="7736433" w="11326768">
                  <a:moveTo>
                    <a:pt x="9445216" y="0"/>
                  </a:moveTo>
                  <a:lnTo>
                    <a:pt x="0" y="0"/>
                  </a:lnTo>
                  <a:lnTo>
                    <a:pt x="0" y="5956635"/>
                  </a:lnTo>
                  <a:cubicBezTo>
                    <a:pt x="0" y="6944588"/>
                    <a:pt x="791845" y="7736433"/>
                    <a:pt x="1765046" y="7736433"/>
                  </a:cubicBezTo>
                  <a:lnTo>
                    <a:pt x="11326768" y="7736433"/>
                  </a:lnTo>
                  <a:lnTo>
                    <a:pt x="11326768" y="1779859"/>
                  </a:lnTo>
                  <a:cubicBezTo>
                    <a:pt x="11326640" y="791845"/>
                    <a:pt x="10534922" y="0"/>
                    <a:pt x="9445216" y="0"/>
                  </a:cubicBezTo>
                  <a:close/>
                  <a:moveTo>
                    <a:pt x="11199640" y="7609306"/>
                  </a:moveTo>
                  <a:lnTo>
                    <a:pt x="1765046" y="7609306"/>
                  </a:lnTo>
                  <a:cubicBezTo>
                    <a:pt x="861822" y="7609306"/>
                    <a:pt x="127000" y="6874483"/>
                    <a:pt x="127000" y="5956635"/>
                  </a:cubicBezTo>
                  <a:lnTo>
                    <a:pt x="127000" y="127000"/>
                  </a:lnTo>
                  <a:lnTo>
                    <a:pt x="9445216" y="127000"/>
                  </a:lnTo>
                  <a:cubicBezTo>
                    <a:pt x="10464946" y="127000"/>
                    <a:pt x="11199768" y="861822"/>
                    <a:pt x="11199768" y="1779859"/>
                  </a:cubicBezTo>
                  <a:lnTo>
                    <a:pt x="11199768" y="7609306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887737" y="3173037"/>
            <a:ext cx="5156154" cy="3298950"/>
            <a:chOff x="0" y="0"/>
            <a:chExt cx="12080569" cy="772924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080697" cy="7729375"/>
            </a:xfrm>
            <a:custGeom>
              <a:avLst/>
              <a:gdLst/>
              <a:ahLst/>
              <a:cxnLst/>
              <a:rect r="r" b="b" t="t" l="l"/>
              <a:pathLst>
                <a:path h="7729375" w="12080697">
                  <a:moveTo>
                    <a:pt x="10181500" y="0"/>
                  </a:moveTo>
                  <a:lnTo>
                    <a:pt x="0" y="0"/>
                  </a:lnTo>
                  <a:lnTo>
                    <a:pt x="0" y="5949653"/>
                  </a:lnTo>
                  <a:cubicBezTo>
                    <a:pt x="0" y="6937530"/>
                    <a:pt x="791845" y="7729375"/>
                    <a:pt x="1765046" y="7729375"/>
                  </a:cubicBezTo>
                  <a:lnTo>
                    <a:pt x="12080697" y="7729375"/>
                  </a:lnTo>
                  <a:lnTo>
                    <a:pt x="12080697" y="1779783"/>
                  </a:lnTo>
                  <a:cubicBezTo>
                    <a:pt x="12080570" y="791845"/>
                    <a:pt x="11288851" y="0"/>
                    <a:pt x="10181500" y="0"/>
                  </a:cubicBezTo>
                  <a:close/>
                  <a:moveTo>
                    <a:pt x="11953570" y="7602248"/>
                  </a:moveTo>
                  <a:lnTo>
                    <a:pt x="1765046" y="7602248"/>
                  </a:lnTo>
                  <a:cubicBezTo>
                    <a:pt x="861822" y="7602248"/>
                    <a:pt x="127000" y="6867426"/>
                    <a:pt x="127000" y="5949653"/>
                  </a:cubicBezTo>
                  <a:lnTo>
                    <a:pt x="127000" y="127000"/>
                  </a:lnTo>
                  <a:lnTo>
                    <a:pt x="10181500" y="127000"/>
                  </a:lnTo>
                  <a:cubicBezTo>
                    <a:pt x="11218875" y="127000"/>
                    <a:pt x="11953697" y="861822"/>
                    <a:pt x="11953697" y="1779783"/>
                  </a:cubicBezTo>
                  <a:lnTo>
                    <a:pt x="11953697" y="7602248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1215341" y="3173037"/>
            <a:ext cx="5083115" cy="3298950"/>
            <a:chOff x="0" y="0"/>
            <a:chExt cx="11797772" cy="765677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797899" cy="7656900"/>
            </a:xfrm>
            <a:custGeom>
              <a:avLst/>
              <a:gdLst/>
              <a:ahLst/>
              <a:cxnLst/>
              <a:rect r="r" b="b" t="t" l="l"/>
              <a:pathLst>
                <a:path h="7656900" w="11797899">
                  <a:moveTo>
                    <a:pt x="9905321" y="0"/>
                  </a:moveTo>
                  <a:lnTo>
                    <a:pt x="0" y="0"/>
                  </a:lnTo>
                  <a:lnTo>
                    <a:pt x="0" y="5877947"/>
                  </a:lnTo>
                  <a:cubicBezTo>
                    <a:pt x="0" y="6865055"/>
                    <a:pt x="791845" y="7656900"/>
                    <a:pt x="1765046" y="7656900"/>
                  </a:cubicBezTo>
                  <a:lnTo>
                    <a:pt x="11797899" y="7656900"/>
                  </a:lnTo>
                  <a:lnTo>
                    <a:pt x="11797899" y="1779010"/>
                  </a:lnTo>
                  <a:cubicBezTo>
                    <a:pt x="11797772" y="791845"/>
                    <a:pt x="11006054" y="0"/>
                    <a:pt x="9905321" y="0"/>
                  </a:cubicBezTo>
                  <a:close/>
                  <a:moveTo>
                    <a:pt x="11670772" y="7529773"/>
                  </a:moveTo>
                  <a:lnTo>
                    <a:pt x="1765046" y="7529773"/>
                  </a:lnTo>
                  <a:cubicBezTo>
                    <a:pt x="861822" y="7529773"/>
                    <a:pt x="127000" y="6794950"/>
                    <a:pt x="127000" y="5877947"/>
                  </a:cubicBezTo>
                  <a:lnTo>
                    <a:pt x="127000" y="127000"/>
                  </a:lnTo>
                  <a:lnTo>
                    <a:pt x="9905321" y="127000"/>
                  </a:lnTo>
                  <a:cubicBezTo>
                    <a:pt x="10936077" y="127000"/>
                    <a:pt x="11670899" y="861822"/>
                    <a:pt x="11670899" y="1779010"/>
                  </a:cubicBezTo>
                  <a:lnTo>
                    <a:pt x="11670899" y="7529773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7563041" y="7234206"/>
            <a:ext cx="8735416" cy="1597942"/>
          </a:xfrm>
          <a:custGeom>
            <a:avLst/>
            <a:gdLst/>
            <a:ahLst/>
            <a:cxnLst/>
            <a:rect r="r" b="b" t="t" l="l"/>
            <a:pathLst>
              <a:path h="1597942" w="8735416">
                <a:moveTo>
                  <a:pt x="0" y="0"/>
                </a:moveTo>
                <a:lnTo>
                  <a:pt x="8735415" y="0"/>
                </a:lnTo>
                <a:lnTo>
                  <a:pt x="8735415" y="1597942"/>
                </a:lnTo>
                <a:lnTo>
                  <a:pt x="0" y="15979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139972" y="1503154"/>
            <a:ext cx="15989046" cy="804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90"/>
              </a:lnSpc>
              <a:spcBef>
                <a:spcPct val="0"/>
              </a:spcBef>
            </a:pPr>
            <a:r>
              <a:rPr lang="en-US" sz="4707">
                <a:solidFill>
                  <a:srgbClr val="000000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CONFIGURACIÓN INICIAL DE GIT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03974" y="2425402"/>
            <a:ext cx="15989046" cy="625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10"/>
              </a:lnSpc>
              <a:spcBef>
                <a:spcPct val="0"/>
              </a:spcBef>
            </a:pPr>
            <a:r>
              <a:rPr lang="en-US" sz="3507" u="sng">
                <a:solidFill>
                  <a:srgbClr val="000000"/>
                </a:solidFill>
                <a:latin typeface="Pattanakarn Expanded Bold"/>
                <a:ea typeface="Pattanakarn Expanded Bold"/>
                <a:cs typeface="Pattanakarn Expanded Bold"/>
                <a:sym typeface="Pattanakarn Expanded Bold"/>
                <a:hlinkClick r:id="rId7" tooltip="https://git-scm.com/book/es/v2/Inicio---Sobre-el-Control-de-Versiones-Instalaci%C3%B3n-de-Git"/>
              </a:rPr>
              <a:t>Instalación de Git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03974" y="6523204"/>
            <a:ext cx="15989046" cy="625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10"/>
              </a:lnSpc>
              <a:spcBef>
                <a:spcPct val="0"/>
              </a:spcBef>
            </a:pPr>
            <a:r>
              <a:rPr lang="en-US" sz="3507">
                <a:solidFill>
                  <a:srgbClr val="000000"/>
                </a:solidFill>
                <a:latin typeface="Pattanakarn Expanded Bold"/>
                <a:ea typeface="Pattanakarn Expanded Bold"/>
                <a:cs typeface="Pattanakarn Expanded Bold"/>
                <a:sym typeface="Pattanakarn Expanded Bold"/>
              </a:rPr>
              <a:t>Configuración Básica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24361" y="3831975"/>
            <a:ext cx="4340978" cy="204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21512" indent="-160756" lvl="1">
              <a:lnSpc>
                <a:spcPts val="2084"/>
              </a:lnSpc>
              <a:buFont typeface="Arial"/>
              <a:buChar char="•"/>
            </a:pPr>
            <a:r>
              <a:rPr lang="en-US" sz="1489" spc="6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Paso 1: </a:t>
            </a:r>
            <a:r>
              <a:rPr lang="en-US" sz="1489" spc="62" u="sng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8" tooltip="https://git-scm.com/downloads"/>
              </a:rPr>
              <a:t>Descargar Git</a:t>
            </a:r>
            <a:r>
              <a:rPr lang="en-US" sz="1489" spc="6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.</a:t>
            </a:r>
          </a:p>
          <a:p>
            <a:pPr algn="just" marL="321512" indent="-160756" lvl="1">
              <a:lnSpc>
                <a:spcPts val="2084"/>
              </a:lnSpc>
              <a:buFont typeface="Arial"/>
              <a:buChar char="•"/>
            </a:pPr>
            <a:r>
              <a:rPr lang="en-US" sz="1489" spc="6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Paso 2: Ejecutar el instalador.</a:t>
            </a:r>
          </a:p>
          <a:p>
            <a:pPr algn="just" marL="321512" indent="-160756" lvl="1">
              <a:lnSpc>
                <a:spcPts val="2084"/>
              </a:lnSpc>
              <a:buFont typeface="Arial"/>
              <a:buChar char="•"/>
            </a:pPr>
            <a:r>
              <a:rPr lang="en-US" sz="1489" spc="6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Paso 3: Verificación.</a:t>
            </a:r>
          </a:p>
          <a:p>
            <a:pPr algn="just" marL="643024" indent="-214341" lvl="2">
              <a:lnSpc>
                <a:spcPts val="2084"/>
              </a:lnSpc>
              <a:spcBef>
                <a:spcPct val="0"/>
              </a:spcBef>
              <a:buFont typeface="Arial"/>
              <a:buChar char="⚬"/>
            </a:pPr>
            <a:r>
              <a:rPr lang="en-US" sz="1489" spc="6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Abrir el terminal de Git Bash (se instala con Git) y escribir </a:t>
            </a:r>
            <a:r>
              <a:rPr lang="en-US" sz="1489" spc="62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git --version</a:t>
            </a:r>
            <a:r>
              <a:rPr lang="en-US" sz="1489" spc="6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para verificar que Git está instalado correctamente.</a:t>
            </a:r>
          </a:p>
          <a:p>
            <a:pPr algn="just" marL="0" indent="0" lvl="0">
              <a:lnSpc>
                <a:spcPts val="2084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6051282" y="3769328"/>
            <a:ext cx="4763227" cy="2820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14070" indent="-157035" lvl="1">
              <a:lnSpc>
                <a:spcPts val="2036"/>
              </a:lnSpc>
              <a:buFont typeface="Arial"/>
              <a:buChar char="•"/>
            </a:pPr>
            <a:r>
              <a:rPr lang="en-US" sz="1454" spc="6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Paso 1: Usar Homebrew.</a:t>
            </a:r>
          </a:p>
          <a:p>
            <a:pPr algn="just" marL="628139" indent="-209380" lvl="2">
              <a:lnSpc>
                <a:spcPts val="2036"/>
              </a:lnSpc>
              <a:buFont typeface="Arial"/>
              <a:buChar char="⚬"/>
            </a:pPr>
            <a:r>
              <a:rPr lang="en-US" sz="1454" spc="6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Instalar Homebrew si no está instalado: </a:t>
            </a:r>
            <a:r>
              <a:rPr lang="en-US" sz="1454" spc="61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/bin/bash -c "$(curl -fsSL https://raw.githubusercontent.com/Homebrew/install/HEAD/install.sh)"</a:t>
            </a:r>
          </a:p>
          <a:p>
            <a:pPr algn="just" marL="628139" indent="-209380" lvl="2">
              <a:lnSpc>
                <a:spcPts val="2036"/>
              </a:lnSpc>
              <a:buFont typeface="Arial"/>
              <a:buChar char="⚬"/>
            </a:pPr>
            <a:r>
              <a:rPr lang="en-US" sz="1454" spc="6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Instalar Git usando Homebrew: </a:t>
            </a:r>
            <a:r>
              <a:rPr lang="en-US" sz="1454" spc="61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brew install git</a:t>
            </a:r>
          </a:p>
          <a:p>
            <a:pPr algn="just" marL="314070" indent="-157035" lvl="1">
              <a:lnSpc>
                <a:spcPts val="2036"/>
              </a:lnSpc>
              <a:buFont typeface="Arial"/>
              <a:buChar char="•"/>
            </a:pPr>
            <a:r>
              <a:rPr lang="en-US" sz="1454" spc="6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Paso 2: Verificación.</a:t>
            </a:r>
          </a:p>
          <a:p>
            <a:pPr algn="just" marL="628139" indent="-209380" lvl="2">
              <a:lnSpc>
                <a:spcPts val="2036"/>
              </a:lnSpc>
              <a:buFont typeface="Arial"/>
              <a:buChar char="⚬"/>
            </a:pPr>
            <a:r>
              <a:rPr lang="en-US" sz="1454" spc="6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Abrir Terminal y escribir </a:t>
            </a:r>
            <a:r>
              <a:rPr lang="en-US" sz="1454" spc="61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git --version</a:t>
            </a:r>
            <a:r>
              <a:rPr lang="en-US" sz="1454" spc="6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para verificar la instalación.</a:t>
            </a:r>
          </a:p>
          <a:p>
            <a:pPr algn="just" marL="0" indent="0" lvl="0">
              <a:lnSpc>
                <a:spcPts val="2036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1338120" y="3728340"/>
            <a:ext cx="4752518" cy="2562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18103" indent="-159052" lvl="1">
              <a:lnSpc>
                <a:spcPts val="2062"/>
              </a:lnSpc>
              <a:buFont typeface="Arial"/>
              <a:buChar char="•"/>
            </a:pPr>
            <a:r>
              <a:rPr lang="en-US" sz="1473" spc="6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Paso 1: Usar el gestor de paquetes de la distribución.</a:t>
            </a:r>
          </a:p>
          <a:p>
            <a:pPr algn="just" marL="636207" indent="-212069" lvl="2">
              <a:lnSpc>
                <a:spcPts val="2062"/>
              </a:lnSpc>
              <a:buFont typeface="Arial"/>
              <a:buChar char="⚬"/>
            </a:pPr>
            <a:r>
              <a:rPr lang="en-US" sz="1473" spc="6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 Debian/Ubuntu: </a:t>
            </a:r>
            <a:r>
              <a:rPr lang="en-US" sz="1473" spc="61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sudo apt-get install git</a:t>
            </a:r>
          </a:p>
          <a:p>
            <a:pPr algn="just" marL="636207" indent="-212069" lvl="2">
              <a:lnSpc>
                <a:spcPts val="2062"/>
              </a:lnSpc>
              <a:buFont typeface="Arial"/>
              <a:buChar char="⚬"/>
            </a:pPr>
            <a:r>
              <a:rPr lang="en-US" sz="1473" spc="6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 Fedora: </a:t>
            </a:r>
            <a:r>
              <a:rPr lang="en-US" sz="1473" spc="61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sudo dnf install git</a:t>
            </a:r>
          </a:p>
          <a:p>
            <a:pPr algn="just" marL="636207" indent="-212069" lvl="2">
              <a:lnSpc>
                <a:spcPts val="2062"/>
              </a:lnSpc>
              <a:buFont typeface="Arial"/>
              <a:buChar char="⚬"/>
            </a:pPr>
            <a:r>
              <a:rPr lang="en-US" sz="1473" spc="6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 Arch: </a:t>
            </a:r>
            <a:r>
              <a:rPr lang="en-US" sz="1473" spc="61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sudo pacman -S git</a:t>
            </a:r>
          </a:p>
          <a:p>
            <a:pPr algn="just" marL="318103" indent="-159052" lvl="1">
              <a:lnSpc>
                <a:spcPts val="2062"/>
              </a:lnSpc>
              <a:buFont typeface="Arial"/>
              <a:buChar char="•"/>
            </a:pPr>
            <a:r>
              <a:rPr lang="en-US" sz="1473" spc="6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Paso 2: Verificación.</a:t>
            </a:r>
          </a:p>
          <a:p>
            <a:pPr algn="just" marL="636207" indent="-212069" lvl="2">
              <a:lnSpc>
                <a:spcPts val="2062"/>
              </a:lnSpc>
              <a:spcBef>
                <a:spcPct val="0"/>
              </a:spcBef>
              <a:buFont typeface="Arial"/>
              <a:buChar char="⚬"/>
            </a:pPr>
            <a:r>
              <a:rPr lang="en-US" sz="1473" spc="6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Abrir la Terminal y escribir </a:t>
            </a:r>
            <a:r>
              <a:rPr lang="en-US" sz="1473" spc="61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git --version</a:t>
            </a:r>
            <a:r>
              <a:rPr lang="en-US" sz="1473" spc="6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para confirmar la instalación.</a:t>
            </a:r>
          </a:p>
          <a:p>
            <a:pPr algn="just" marL="0" indent="0" lvl="0">
              <a:lnSpc>
                <a:spcPts val="2062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803974" y="3217282"/>
            <a:ext cx="3641972" cy="502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63"/>
              </a:lnSpc>
              <a:spcBef>
                <a:spcPct val="0"/>
              </a:spcBef>
            </a:pPr>
            <a:r>
              <a:rPr lang="en-US" sz="2974" spc="12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Windows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001906" y="3357877"/>
            <a:ext cx="4812603" cy="432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74"/>
              </a:lnSpc>
              <a:spcBef>
                <a:spcPct val="0"/>
              </a:spcBef>
            </a:pPr>
            <a:r>
              <a:rPr lang="en-US" sz="2553" spc="10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MacOS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338120" y="3279818"/>
            <a:ext cx="4629739" cy="477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85"/>
              </a:lnSpc>
              <a:spcBef>
                <a:spcPct val="0"/>
              </a:spcBef>
            </a:pPr>
            <a:r>
              <a:rPr lang="en-US" sz="2775" spc="11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Linux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03974" y="7196106"/>
            <a:ext cx="6518498" cy="130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9"/>
              </a:lnSpc>
              <a:spcBef>
                <a:spcPct val="0"/>
              </a:spcBef>
            </a:pPr>
            <a:r>
              <a:rPr lang="en-US" sz="2069" spc="8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Comandos para c</a:t>
            </a:r>
            <a:r>
              <a:rPr lang="en-US" sz="2069" spc="8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onfigurar el </a:t>
            </a:r>
            <a:r>
              <a:rPr lang="en-US" sz="2069" spc="86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Nombre de Usuario</a:t>
            </a:r>
            <a:r>
              <a:rPr lang="en-US" sz="2069" spc="8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y el </a:t>
            </a:r>
            <a:r>
              <a:rPr lang="en-US" sz="2069" spc="86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Correo Electrónico </a:t>
            </a:r>
            <a:r>
              <a:rPr lang="en-US" sz="2069" spc="8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asociados a la cuenta </a:t>
            </a:r>
            <a:r>
              <a:rPr lang="en-US" sz="2069" spc="86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GitHub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3974" y="1490029"/>
            <a:ext cx="1092015" cy="925848"/>
            <a:chOff x="0" y="0"/>
            <a:chExt cx="376980" cy="3196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980" cy="319617"/>
            </a:xfrm>
            <a:custGeom>
              <a:avLst/>
              <a:gdLst/>
              <a:ahLst/>
              <a:cxnLst/>
              <a:rect r="r" b="b" t="t" l="l"/>
              <a:pathLst>
                <a:path h="319617" w="376980">
                  <a:moveTo>
                    <a:pt x="63806" y="0"/>
                  </a:moveTo>
                  <a:lnTo>
                    <a:pt x="313174" y="0"/>
                  </a:lnTo>
                  <a:cubicBezTo>
                    <a:pt x="348413" y="0"/>
                    <a:pt x="376980" y="28567"/>
                    <a:pt x="376980" y="63806"/>
                  </a:cubicBezTo>
                  <a:lnTo>
                    <a:pt x="376980" y="255811"/>
                  </a:lnTo>
                  <a:cubicBezTo>
                    <a:pt x="376980" y="291050"/>
                    <a:pt x="348413" y="319617"/>
                    <a:pt x="313174" y="319617"/>
                  </a:cubicBezTo>
                  <a:lnTo>
                    <a:pt x="63806" y="319617"/>
                  </a:lnTo>
                  <a:cubicBezTo>
                    <a:pt x="28567" y="319617"/>
                    <a:pt x="0" y="291050"/>
                    <a:pt x="0" y="255811"/>
                  </a:cubicBezTo>
                  <a:lnTo>
                    <a:pt x="0" y="63806"/>
                  </a:lnTo>
                  <a:cubicBezTo>
                    <a:pt x="0" y="28567"/>
                    <a:pt x="28567" y="0"/>
                    <a:pt x="63806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376980" cy="4434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44598" y="1542439"/>
            <a:ext cx="810766" cy="821029"/>
          </a:xfrm>
          <a:custGeom>
            <a:avLst/>
            <a:gdLst/>
            <a:ahLst/>
            <a:cxnLst/>
            <a:rect r="r" b="b" t="t" l="l"/>
            <a:pathLst>
              <a:path h="821029" w="810766">
                <a:moveTo>
                  <a:pt x="0" y="0"/>
                </a:moveTo>
                <a:lnTo>
                  <a:pt x="810766" y="0"/>
                </a:lnTo>
                <a:lnTo>
                  <a:pt x="810766" y="821028"/>
                </a:lnTo>
                <a:lnTo>
                  <a:pt x="0" y="821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-3929184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58983" y="9082105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03974" y="3163474"/>
            <a:ext cx="9863087" cy="1766496"/>
          </a:xfrm>
          <a:custGeom>
            <a:avLst/>
            <a:gdLst/>
            <a:ahLst/>
            <a:cxnLst/>
            <a:rect r="r" b="b" t="t" l="l"/>
            <a:pathLst>
              <a:path h="1766496" w="9863087">
                <a:moveTo>
                  <a:pt x="0" y="0"/>
                </a:moveTo>
                <a:lnTo>
                  <a:pt x="9863086" y="0"/>
                </a:lnTo>
                <a:lnTo>
                  <a:pt x="9863086" y="1766496"/>
                </a:lnTo>
                <a:lnTo>
                  <a:pt x="0" y="17664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94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03974" y="6062353"/>
            <a:ext cx="9863087" cy="1715319"/>
          </a:xfrm>
          <a:custGeom>
            <a:avLst/>
            <a:gdLst/>
            <a:ahLst/>
            <a:cxnLst/>
            <a:rect r="r" b="b" t="t" l="l"/>
            <a:pathLst>
              <a:path h="1715319" w="9863087">
                <a:moveTo>
                  <a:pt x="0" y="0"/>
                </a:moveTo>
                <a:lnTo>
                  <a:pt x="9863086" y="0"/>
                </a:lnTo>
                <a:lnTo>
                  <a:pt x="9863086" y="1715320"/>
                </a:lnTo>
                <a:lnTo>
                  <a:pt x="0" y="17153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139972" y="1522204"/>
            <a:ext cx="15989046" cy="69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50"/>
              </a:lnSpc>
              <a:spcBef>
                <a:spcPct val="0"/>
              </a:spcBef>
            </a:pPr>
            <a:r>
              <a:rPr lang="en-US" sz="4107">
                <a:solidFill>
                  <a:srgbClr val="000000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FLUJO DE TRABAJO EN GIT PARA PROYECTOS IA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3974" y="2528474"/>
            <a:ext cx="15989046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Pattanakarn Expanded Bold"/>
                <a:ea typeface="Pattanakarn Expanded Bold"/>
                <a:cs typeface="Pattanakarn Expanded Bold"/>
                <a:sym typeface="Pattanakarn Expanded Bold"/>
              </a:rPr>
              <a:t>Inicialización del Repositorio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03974" y="5284478"/>
            <a:ext cx="15989046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Pattanakarn Expanded Bold"/>
                <a:ea typeface="Pattanakarn Expanded Bold"/>
                <a:cs typeface="Pattanakarn Expanded Bold"/>
                <a:sym typeface="Pattanakarn Expanded Bold"/>
              </a:rPr>
              <a:t>Clonar un Repositorio remoto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929752" y="2657912"/>
            <a:ext cx="6804561" cy="225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26"/>
              </a:lnSpc>
              <a:spcBef>
                <a:spcPct val="0"/>
              </a:spcBef>
            </a:pPr>
            <a:r>
              <a:rPr lang="en-US" sz="1769" spc="7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Ejemplo 1:</a:t>
            </a:r>
            <a:r>
              <a:rPr lang="en-US" sz="1769" spc="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Supongamos que estás comenzando un proyecto de clasificación de imágenes con un dataset personalizado. Primero, creas una carpeta para el proyecto y luego ejecutas git init dentro de ella para versionar todos los cambios que hagas en el código y los modelos.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814957" y="6208146"/>
            <a:ext cx="6804561" cy="1495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26"/>
              </a:lnSpc>
              <a:spcBef>
                <a:spcPct val="0"/>
              </a:spcBef>
            </a:pPr>
            <a:r>
              <a:rPr lang="en-US" sz="1769" spc="7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Ejemplo 2:</a:t>
            </a:r>
            <a:r>
              <a:rPr lang="en-US" sz="1769" spc="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Un colaborador ha iniciado un proyecto de procesamiento de lenguaje natural (NLP) en GitHub. Puedes clonar su repositorio a tu máquina local para contribuir con nuevas funcionalidades.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814957" y="2415877"/>
            <a:ext cx="7124805" cy="2935276"/>
            <a:chOff x="0" y="0"/>
            <a:chExt cx="16263132" cy="670008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6263258" cy="6700210"/>
            </a:xfrm>
            <a:custGeom>
              <a:avLst/>
              <a:gdLst/>
              <a:ahLst/>
              <a:cxnLst/>
              <a:rect r="r" b="b" t="t" l="l"/>
              <a:pathLst>
                <a:path h="6700210" w="16263258">
                  <a:moveTo>
                    <a:pt x="14266174" y="0"/>
                  </a:moveTo>
                  <a:lnTo>
                    <a:pt x="0" y="0"/>
                  </a:lnTo>
                  <a:lnTo>
                    <a:pt x="0" y="4931427"/>
                  </a:lnTo>
                  <a:cubicBezTo>
                    <a:pt x="0" y="5908365"/>
                    <a:pt x="791845" y="6700210"/>
                    <a:pt x="1765046" y="6700210"/>
                  </a:cubicBezTo>
                  <a:lnTo>
                    <a:pt x="16263258" y="6700210"/>
                  </a:lnTo>
                  <a:lnTo>
                    <a:pt x="16263258" y="1768798"/>
                  </a:lnTo>
                  <a:cubicBezTo>
                    <a:pt x="16263131" y="791845"/>
                    <a:pt x="15471414" y="0"/>
                    <a:pt x="14266174" y="0"/>
                  </a:cubicBezTo>
                  <a:close/>
                  <a:moveTo>
                    <a:pt x="16136131" y="6573083"/>
                  </a:moveTo>
                  <a:lnTo>
                    <a:pt x="1765046" y="6573083"/>
                  </a:lnTo>
                  <a:cubicBezTo>
                    <a:pt x="861822" y="6573083"/>
                    <a:pt x="127000" y="5838260"/>
                    <a:pt x="127000" y="4931427"/>
                  </a:cubicBezTo>
                  <a:lnTo>
                    <a:pt x="127000" y="127000"/>
                  </a:lnTo>
                  <a:lnTo>
                    <a:pt x="14266174" y="127000"/>
                  </a:lnTo>
                  <a:cubicBezTo>
                    <a:pt x="15401437" y="127000"/>
                    <a:pt x="16136258" y="861822"/>
                    <a:pt x="16136258" y="1768798"/>
                  </a:cubicBezTo>
                  <a:lnTo>
                    <a:pt x="16136258" y="6573083"/>
                  </a:lnTo>
                  <a:close/>
                </a:path>
              </a:pathLst>
            </a:custGeom>
            <a:solidFill>
              <a:srgbClr val="8CB2DB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0667060" y="5919478"/>
            <a:ext cx="7124805" cy="2167977"/>
            <a:chOff x="0" y="0"/>
            <a:chExt cx="16263132" cy="49486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263258" cy="4948767"/>
            </a:xfrm>
            <a:custGeom>
              <a:avLst/>
              <a:gdLst/>
              <a:ahLst/>
              <a:cxnLst/>
              <a:rect r="r" b="b" t="t" l="l"/>
              <a:pathLst>
                <a:path h="4948767" w="16263258">
                  <a:moveTo>
                    <a:pt x="14266174" y="0"/>
                  </a:moveTo>
                  <a:lnTo>
                    <a:pt x="0" y="0"/>
                  </a:lnTo>
                  <a:lnTo>
                    <a:pt x="0" y="3198603"/>
                  </a:lnTo>
                  <a:cubicBezTo>
                    <a:pt x="0" y="4156922"/>
                    <a:pt x="791845" y="4948767"/>
                    <a:pt x="1765046" y="4948767"/>
                  </a:cubicBezTo>
                  <a:lnTo>
                    <a:pt x="16263258" y="4948767"/>
                  </a:lnTo>
                  <a:lnTo>
                    <a:pt x="16263258" y="1750102"/>
                  </a:lnTo>
                  <a:cubicBezTo>
                    <a:pt x="16263131" y="791845"/>
                    <a:pt x="15471414" y="0"/>
                    <a:pt x="14266174" y="0"/>
                  </a:cubicBezTo>
                  <a:close/>
                  <a:moveTo>
                    <a:pt x="16136131" y="4821640"/>
                  </a:moveTo>
                  <a:lnTo>
                    <a:pt x="1765046" y="4821640"/>
                  </a:lnTo>
                  <a:cubicBezTo>
                    <a:pt x="861822" y="4821640"/>
                    <a:pt x="127000" y="4086818"/>
                    <a:pt x="127000" y="3198603"/>
                  </a:cubicBezTo>
                  <a:lnTo>
                    <a:pt x="127000" y="127000"/>
                  </a:lnTo>
                  <a:lnTo>
                    <a:pt x="14266174" y="127000"/>
                  </a:lnTo>
                  <a:cubicBezTo>
                    <a:pt x="15401437" y="127000"/>
                    <a:pt x="16136258" y="861822"/>
                    <a:pt x="16136258" y="1750102"/>
                  </a:cubicBezTo>
                  <a:lnTo>
                    <a:pt x="16136258" y="4821640"/>
                  </a:lnTo>
                  <a:close/>
                </a:path>
              </a:pathLst>
            </a:custGeom>
            <a:solidFill>
              <a:srgbClr val="8CB2DB"/>
            </a:solidFill>
          </p:spPr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3974" y="1490029"/>
            <a:ext cx="1092015" cy="925848"/>
            <a:chOff x="0" y="0"/>
            <a:chExt cx="376980" cy="3196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980" cy="319617"/>
            </a:xfrm>
            <a:custGeom>
              <a:avLst/>
              <a:gdLst/>
              <a:ahLst/>
              <a:cxnLst/>
              <a:rect r="r" b="b" t="t" l="l"/>
              <a:pathLst>
                <a:path h="319617" w="376980">
                  <a:moveTo>
                    <a:pt x="63806" y="0"/>
                  </a:moveTo>
                  <a:lnTo>
                    <a:pt x="313174" y="0"/>
                  </a:lnTo>
                  <a:cubicBezTo>
                    <a:pt x="348413" y="0"/>
                    <a:pt x="376980" y="28567"/>
                    <a:pt x="376980" y="63806"/>
                  </a:cubicBezTo>
                  <a:lnTo>
                    <a:pt x="376980" y="255811"/>
                  </a:lnTo>
                  <a:cubicBezTo>
                    <a:pt x="376980" y="291050"/>
                    <a:pt x="348413" y="319617"/>
                    <a:pt x="313174" y="319617"/>
                  </a:cubicBezTo>
                  <a:lnTo>
                    <a:pt x="63806" y="319617"/>
                  </a:lnTo>
                  <a:cubicBezTo>
                    <a:pt x="28567" y="319617"/>
                    <a:pt x="0" y="291050"/>
                    <a:pt x="0" y="255811"/>
                  </a:cubicBezTo>
                  <a:lnTo>
                    <a:pt x="0" y="63806"/>
                  </a:lnTo>
                  <a:cubicBezTo>
                    <a:pt x="0" y="28567"/>
                    <a:pt x="28567" y="0"/>
                    <a:pt x="63806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376980" cy="4434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44598" y="1542439"/>
            <a:ext cx="810766" cy="821029"/>
          </a:xfrm>
          <a:custGeom>
            <a:avLst/>
            <a:gdLst/>
            <a:ahLst/>
            <a:cxnLst/>
            <a:rect r="r" b="b" t="t" l="l"/>
            <a:pathLst>
              <a:path h="821029" w="810766">
                <a:moveTo>
                  <a:pt x="0" y="0"/>
                </a:moveTo>
                <a:lnTo>
                  <a:pt x="810766" y="0"/>
                </a:lnTo>
                <a:lnTo>
                  <a:pt x="810766" y="821028"/>
                </a:lnTo>
                <a:lnTo>
                  <a:pt x="0" y="821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-3929184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58983" y="9082105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03974" y="3565366"/>
            <a:ext cx="9470722" cy="3435049"/>
          </a:xfrm>
          <a:custGeom>
            <a:avLst/>
            <a:gdLst/>
            <a:ahLst/>
            <a:cxnLst/>
            <a:rect r="r" b="b" t="t" l="l"/>
            <a:pathLst>
              <a:path h="3435049" w="9470722">
                <a:moveTo>
                  <a:pt x="0" y="0"/>
                </a:moveTo>
                <a:lnTo>
                  <a:pt x="9470721" y="0"/>
                </a:lnTo>
                <a:lnTo>
                  <a:pt x="9470721" y="3435049"/>
                </a:lnTo>
                <a:lnTo>
                  <a:pt x="0" y="34350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139972" y="1522204"/>
            <a:ext cx="15989046" cy="712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90"/>
              </a:lnSpc>
              <a:spcBef>
                <a:spcPct val="0"/>
              </a:spcBef>
            </a:pPr>
            <a:r>
              <a:rPr lang="en-US" sz="4207">
                <a:solidFill>
                  <a:srgbClr val="000000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FLUJO DE TRABAJO EN GIT PARA PROYECTOS IA II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03974" y="2528474"/>
            <a:ext cx="15989046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Pattanakarn Expanded Bold"/>
                <a:ea typeface="Pattanakarn Expanded Bold"/>
                <a:cs typeface="Pattanakarn Expanded Bold"/>
                <a:sym typeface="Pattanakarn Expanded Bold"/>
              </a:rPr>
              <a:t>Commits y Mensajes de Commit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55531" y="3950630"/>
            <a:ext cx="6270171" cy="1495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26"/>
              </a:lnSpc>
              <a:spcBef>
                <a:spcPct val="0"/>
              </a:spcBef>
            </a:pPr>
            <a:r>
              <a:rPr lang="en-US" sz="1769" spc="7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Ejemplo 3:</a:t>
            </a:r>
            <a:r>
              <a:rPr lang="en-US" sz="1769" spc="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Después de entrenar un modelo de red neuronal, haces un commit con un mensaje como "Entrenamiento inicial del modelo CNN para clasificación de imágenes".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03974" y="3077749"/>
            <a:ext cx="16945183" cy="364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97"/>
              </a:lnSpc>
              <a:spcBef>
                <a:spcPct val="0"/>
              </a:spcBef>
            </a:pPr>
            <a:r>
              <a:rPr lang="en-US" sz="1869" spc="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Descripción:</a:t>
            </a:r>
            <a:r>
              <a:rPr lang="en-US" sz="1869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Los commits deben ser pequeños y frecuentes para facilitar el seguimiento de los cambios.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624352" y="3856681"/>
            <a:ext cx="7124805" cy="1915626"/>
            <a:chOff x="0" y="0"/>
            <a:chExt cx="16263132" cy="437262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263258" cy="4372750"/>
            </a:xfrm>
            <a:custGeom>
              <a:avLst/>
              <a:gdLst/>
              <a:ahLst/>
              <a:cxnLst/>
              <a:rect r="r" b="b" t="t" l="l"/>
              <a:pathLst>
                <a:path h="4372750" w="16263258">
                  <a:moveTo>
                    <a:pt x="14266174" y="0"/>
                  </a:moveTo>
                  <a:lnTo>
                    <a:pt x="0" y="0"/>
                  </a:lnTo>
                  <a:lnTo>
                    <a:pt x="0" y="2628709"/>
                  </a:lnTo>
                  <a:cubicBezTo>
                    <a:pt x="0" y="3580905"/>
                    <a:pt x="791845" y="4372750"/>
                    <a:pt x="1765046" y="4372750"/>
                  </a:cubicBezTo>
                  <a:lnTo>
                    <a:pt x="16263258" y="4372750"/>
                  </a:lnTo>
                  <a:lnTo>
                    <a:pt x="16263258" y="1743954"/>
                  </a:lnTo>
                  <a:cubicBezTo>
                    <a:pt x="16263131" y="791845"/>
                    <a:pt x="15471414" y="0"/>
                    <a:pt x="14266174" y="0"/>
                  </a:cubicBezTo>
                  <a:close/>
                  <a:moveTo>
                    <a:pt x="16136131" y="4245623"/>
                  </a:moveTo>
                  <a:lnTo>
                    <a:pt x="1765046" y="4245623"/>
                  </a:lnTo>
                  <a:cubicBezTo>
                    <a:pt x="861822" y="4245623"/>
                    <a:pt x="127000" y="3510800"/>
                    <a:pt x="127000" y="2628709"/>
                  </a:cubicBezTo>
                  <a:lnTo>
                    <a:pt x="127000" y="127000"/>
                  </a:lnTo>
                  <a:lnTo>
                    <a:pt x="14266174" y="127000"/>
                  </a:lnTo>
                  <a:cubicBezTo>
                    <a:pt x="15401437" y="127000"/>
                    <a:pt x="16136258" y="861822"/>
                    <a:pt x="16136258" y="1743954"/>
                  </a:cubicBezTo>
                  <a:lnTo>
                    <a:pt x="16136258" y="4245623"/>
                  </a:lnTo>
                  <a:close/>
                </a:path>
              </a:pathLst>
            </a:custGeom>
            <a:solidFill>
              <a:srgbClr val="8CB2DB"/>
            </a:solidFill>
          </p:spPr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3974" y="842889"/>
            <a:ext cx="1092015" cy="925848"/>
            <a:chOff x="0" y="0"/>
            <a:chExt cx="376980" cy="3196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980" cy="319617"/>
            </a:xfrm>
            <a:custGeom>
              <a:avLst/>
              <a:gdLst/>
              <a:ahLst/>
              <a:cxnLst/>
              <a:rect r="r" b="b" t="t" l="l"/>
              <a:pathLst>
                <a:path h="319617" w="376980">
                  <a:moveTo>
                    <a:pt x="63806" y="0"/>
                  </a:moveTo>
                  <a:lnTo>
                    <a:pt x="313174" y="0"/>
                  </a:lnTo>
                  <a:cubicBezTo>
                    <a:pt x="348413" y="0"/>
                    <a:pt x="376980" y="28567"/>
                    <a:pt x="376980" y="63806"/>
                  </a:cubicBezTo>
                  <a:lnTo>
                    <a:pt x="376980" y="255811"/>
                  </a:lnTo>
                  <a:cubicBezTo>
                    <a:pt x="376980" y="291050"/>
                    <a:pt x="348413" y="319617"/>
                    <a:pt x="313174" y="319617"/>
                  </a:cubicBezTo>
                  <a:lnTo>
                    <a:pt x="63806" y="319617"/>
                  </a:lnTo>
                  <a:cubicBezTo>
                    <a:pt x="28567" y="319617"/>
                    <a:pt x="0" y="291050"/>
                    <a:pt x="0" y="255811"/>
                  </a:cubicBezTo>
                  <a:lnTo>
                    <a:pt x="0" y="63806"/>
                  </a:lnTo>
                  <a:cubicBezTo>
                    <a:pt x="0" y="28567"/>
                    <a:pt x="28567" y="0"/>
                    <a:pt x="63806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376980" cy="4434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44598" y="895298"/>
            <a:ext cx="810766" cy="821029"/>
          </a:xfrm>
          <a:custGeom>
            <a:avLst/>
            <a:gdLst/>
            <a:ahLst/>
            <a:cxnLst/>
            <a:rect r="r" b="b" t="t" l="l"/>
            <a:pathLst>
              <a:path h="821029" w="810766">
                <a:moveTo>
                  <a:pt x="0" y="0"/>
                </a:moveTo>
                <a:lnTo>
                  <a:pt x="810766" y="0"/>
                </a:lnTo>
                <a:lnTo>
                  <a:pt x="810766" y="821029"/>
                </a:lnTo>
                <a:lnTo>
                  <a:pt x="0" y="821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-4739321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94617" y="7751255"/>
            <a:ext cx="7124805" cy="1573813"/>
            <a:chOff x="0" y="0"/>
            <a:chExt cx="16263132" cy="359239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263258" cy="3592525"/>
            </a:xfrm>
            <a:custGeom>
              <a:avLst/>
              <a:gdLst/>
              <a:ahLst/>
              <a:cxnLst/>
              <a:rect r="r" b="b" t="t" l="l"/>
              <a:pathLst>
                <a:path h="3592525" w="16263258">
                  <a:moveTo>
                    <a:pt x="14266174" y="0"/>
                  </a:moveTo>
                  <a:lnTo>
                    <a:pt x="0" y="0"/>
                  </a:lnTo>
                  <a:lnTo>
                    <a:pt x="0" y="1856778"/>
                  </a:lnTo>
                  <a:cubicBezTo>
                    <a:pt x="0" y="2800680"/>
                    <a:pt x="791845" y="3592525"/>
                    <a:pt x="1765046" y="3592525"/>
                  </a:cubicBezTo>
                  <a:lnTo>
                    <a:pt x="16263258" y="3592525"/>
                  </a:lnTo>
                  <a:lnTo>
                    <a:pt x="16263258" y="1735625"/>
                  </a:lnTo>
                  <a:cubicBezTo>
                    <a:pt x="16263131" y="791845"/>
                    <a:pt x="15471414" y="0"/>
                    <a:pt x="14266174" y="0"/>
                  </a:cubicBezTo>
                  <a:close/>
                  <a:moveTo>
                    <a:pt x="16136131" y="3465398"/>
                  </a:moveTo>
                  <a:lnTo>
                    <a:pt x="1765046" y="3465398"/>
                  </a:lnTo>
                  <a:cubicBezTo>
                    <a:pt x="861822" y="3465398"/>
                    <a:pt x="127000" y="2730575"/>
                    <a:pt x="127000" y="1856778"/>
                  </a:cubicBezTo>
                  <a:lnTo>
                    <a:pt x="127000" y="127000"/>
                  </a:lnTo>
                  <a:lnTo>
                    <a:pt x="14266174" y="127000"/>
                  </a:lnTo>
                  <a:cubicBezTo>
                    <a:pt x="15401437" y="127000"/>
                    <a:pt x="16136258" y="861822"/>
                    <a:pt x="16136258" y="1735625"/>
                  </a:cubicBezTo>
                  <a:lnTo>
                    <a:pt x="16136258" y="3465398"/>
                  </a:lnTo>
                  <a:close/>
                </a:path>
              </a:pathLst>
            </a:custGeom>
            <a:solidFill>
              <a:srgbClr val="8CB2DB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0" y="9525093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83834" y="3281685"/>
            <a:ext cx="7738530" cy="1317559"/>
          </a:xfrm>
          <a:custGeom>
            <a:avLst/>
            <a:gdLst/>
            <a:ahLst/>
            <a:cxnLst/>
            <a:rect r="r" b="b" t="t" l="l"/>
            <a:pathLst>
              <a:path h="1317559" w="7738530">
                <a:moveTo>
                  <a:pt x="0" y="0"/>
                </a:moveTo>
                <a:lnTo>
                  <a:pt x="7738530" y="0"/>
                </a:lnTo>
                <a:lnTo>
                  <a:pt x="7738530" y="1317559"/>
                </a:lnTo>
                <a:lnTo>
                  <a:pt x="0" y="13175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823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68201" y="5415476"/>
            <a:ext cx="7769796" cy="2726845"/>
          </a:xfrm>
          <a:custGeom>
            <a:avLst/>
            <a:gdLst/>
            <a:ahLst/>
            <a:cxnLst/>
            <a:rect r="r" b="b" t="t" l="l"/>
            <a:pathLst>
              <a:path h="2726845" w="7769796">
                <a:moveTo>
                  <a:pt x="0" y="0"/>
                </a:moveTo>
                <a:lnTo>
                  <a:pt x="7769796" y="0"/>
                </a:lnTo>
                <a:lnTo>
                  <a:pt x="7769796" y="2726844"/>
                </a:lnTo>
                <a:lnTo>
                  <a:pt x="0" y="27268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139972" y="875064"/>
            <a:ext cx="15989046" cy="69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50"/>
              </a:lnSpc>
              <a:spcBef>
                <a:spcPct val="0"/>
              </a:spcBef>
            </a:pPr>
            <a:r>
              <a:rPr lang="en-US" sz="4107">
                <a:solidFill>
                  <a:srgbClr val="000000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FLUJO DE TRABAJO EN GIT PARA PROYECTOS IA III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3974" y="1797312"/>
            <a:ext cx="15989046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Pattanakarn Expanded Bold"/>
                <a:ea typeface="Pattanakarn Expanded Bold"/>
                <a:cs typeface="Pattanakarn Expanded Bold"/>
                <a:sym typeface="Pattanakarn Expanded Bold"/>
              </a:rPr>
              <a:t>Branching y Fusionado (Merging)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294617" y="3355487"/>
            <a:ext cx="7124805" cy="1589055"/>
            <a:chOff x="0" y="0"/>
            <a:chExt cx="16263132" cy="362718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263258" cy="3627315"/>
            </a:xfrm>
            <a:custGeom>
              <a:avLst/>
              <a:gdLst/>
              <a:ahLst/>
              <a:cxnLst/>
              <a:rect r="r" b="b" t="t" l="l"/>
              <a:pathLst>
                <a:path h="3627315" w="16263258">
                  <a:moveTo>
                    <a:pt x="14266174" y="0"/>
                  </a:moveTo>
                  <a:lnTo>
                    <a:pt x="0" y="0"/>
                  </a:lnTo>
                  <a:lnTo>
                    <a:pt x="0" y="1891199"/>
                  </a:lnTo>
                  <a:cubicBezTo>
                    <a:pt x="0" y="2835471"/>
                    <a:pt x="791845" y="3627315"/>
                    <a:pt x="1765046" y="3627315"/>
                  </a:cubicBezTo>
                  <a:lnTo>
                    <a:pt x="16263258" y="3627315"/>
                  </a:lnTo>
                  <a:lnTo>
                    <a:pt x="16263258" y="1735997"/>
                  </a:lnTo>
                  <a:cubicBezTo>
                    <a:pt x="16263131" y="791845"/>
                    <a:pt x="15471414" y="0"/>
                    <a:pt x="14266174" y="0"/>
                  </a:cubicBezTo>
                  <a:close/>
                  <a:moveTo>
                    <a:pt x="16136131" y="3500189"/>
                  </a:moveTo>
                  <a:lnTo>
                    <a:pt x="1765046" y="3500189"/>
                  </a:lnTo>
                  <a:cubicBezTo>
                    <a:pt x="861822" y="3500189"/>
                    <a:pt x="127000" y="2765366"/>
                    <a:pt x="127000" y="1891199"/>
                  </a:cubicBezTo>
                  <a:lnTo>
                    <a:pt x="127000" y="127000"/>
                  </a:lnTo>
                  <a:lnTo>
                    <a:pt x="14266174" y="127000"/>
                  </a:lnTo>
                  <a:cubicBezTo>
                    <a:pt x="15401437" y="127000"/>
                    <a:pt x="16136258" y="861822"/>
                    <a:pt x="16136258" y="1735997"/>
                  </a:cubicBezTo>
                  <a:lnTo>
                    <a:pt x="16136258" y="3500189"/>
                  </a:lnTo>
                  <a:close/>
                </a:path>
              </a:pathLst>
            </a:custGeom>
            <a:solidFill>
              <a:srgbClr val="8CB2DB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0561704" y="3624585"/>
            <a:ext cx="6697596" cy="974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84"/>
              </a:lnSpc>
              <a:spcBef>
                <a:spcPct val="0"/>
              </a:spcBef>
            </a:pPr>
            <a:r>
              <a:rPr lang="en-US" sz="1569" spc="6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Ejemplo 4:</a:t>
            </a:r>
            <a:r>
              <a:rPr lang="en-US" sz="1569" spc="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Crear una rama </a:t>
            </a:r>
            <a:r>
              <a:rPr lang="en-US" sz="1569" spc="65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data-augmentation</a:t>
            </a:r>
            <a:r>
              <a:rPr lang="en-US" sz="1569" spc="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para trabajar en nuevas técnicas de aumento de datos sin interferir con la rama principal.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294617" y="5534342"/>
            <a:ext cx="7124805" cy="1616545"/>
            <a:chOff x="0" y="0"/>
            <a:chExt cx="16263132" cy="368993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263258" cy="3690065"/>
            </a:xfrm>
            <a:custGeom>
              <a:avLst/>
              <a:gdLst/>
              <a:ahLst/>
              <a:cxnLst/>
              <a:rect r="r" b="b" t="t" l="l"/>
              <a:pathLst>
                <a:path h="3690065" w="16263258">
                  <a:moveTo>
                    <a:pt x="14266174" y="0"/>
                  </a:moveTo>
                  <a:lnTo>
                    <a:pt x="0" y="0"/>
                  </a:lnTo>
                  <a:lnTo>
                    <a:pt x="0" y="1953281"/>
                  </a:lnTo>
                  <a:cubicBezTo>
                    <a:pt x="0" y="2898220"/>
                    <a:pt x="791845" y="3690065"/>
                    <a:pt x="1765046" y="3690065"/>
                  </a:cubicBezTo>
                  <a:lnTo>
                    <a:pt x="16263258" y="3690065"/>
                  </a:lnTo>
                  <a:lnTo>
                    <a:pt x="16263258" y="1736666"/>
                  </a:lnTo>
                  <a:cubicBezTo>
                    <a:pt x="16263131" y="791845"/>
                    <a:pt x="15471414" y="0"/>
                    <a:pt x="14266174" y="0"/>
                  </a:cubicBezTo>
                  <a:close/>
                  <a:moveTo>
                    <a:pt x="16136131" y="3562938"/>
                  </a:moveTo>
                  <a:lnTo>
                    <a:pt x="1765046" y="3562938"/>
                  </a:lnTo>
                  <a:cubicBezTo>
                    <a:pt x="861822" y="3562938"/>
                    <a:pt x="127000" y="2828116"/>
                    <a:pt x="127000" y="1953281"/>
                  </a:cubicBezTo>
                  <a:lnTo>
                    <a:pt x="127000" y="127000"/>
                  </a:lnTo>
                  <a:lnTo>
                    <a:pt x="14266174" y="127000"/>
                  </a:lnTo>
                  <a:cubicBezTo>
                    <a:pt x="15401437" y="127000"/>
                    <a:pt x="16136258" y="861822"/>
                    <a:pt x="16136258" y="1736666"/>
                  </a:cubicBezTo>
                  <a:lnTo>
                    <a:pt x="16136258" y="3562938"/>
                  </a:lnTo>
                  <a:close/>
                </a:path>
              </a:pathLst>
            </a:custGeom>
            <a:solidFill>
              <a:srgbClr val="8CB2DB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0454739" y="5715317"/>
            <a:ext cx="6697596" cy="974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84"/>
              </a:lnSpc>
              <a:spcBef>
                <a:spcPct val="0"/>
              </a:spcBef>
            </a:pPr>
            <a:r>
              <a:rPr lang="en-US" sz="1569" spc="6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Ejemplo 5:</a:t>
            </a:r>
            <a:r>
              <a:rPr lang="en-US" sz="1569" spc="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Después de probar la nueva técnica de aumento de datos en la rama data-augmentation, la fusionas con main para integrarla en el proyecto principal.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83834" y="2869381"/>
            <a:ext cx="16945183" cy="364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97"/>
              </a:lnSpc>
              <a:spcBef>
                <a:spcPct val="0"/>
              </a:spcBef>
            </a:pPr>
            <a:r>
              <a:rPr lang="en-US" sz="1869" spc="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Descripción:</a:t>
            </a:r>
            <a:r>
              <a:rPr lang="en-US" sz="1869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Las ramas permiten desarrollar nuevas características o experimentar sin afectar la rama principal (main o master).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87909" y="2270387"/>
            <a:ext cx="8843814" cy="484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1602" indent="-255801" lvl="1">
              <a:lnSpc>
                <a:spcPts val="4052"/>
              </a:lnSpc>
              <a:buFont typeface="Arial"/>
              <a:buChar char="•"/>
            </a:pPr>
            <a:r>
              <a:rPr lang="en-US" sz="2369" spc="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Creación de Ramas para Nuevas Funcionalidades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87909" y="4475419"/>
            <a:ext cx="5145137" cy="484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1602" indent="-255801" lvl="1">
              <a:lnSpc>
                <a:spcPts val="4052"/>
              </a:lnSpc>
              <a:buFont typeface="Arial"/>
              <a:buChar char="•"/>
            </a:pPr>
            <a:r>
              <a:rPr lang="en-US" sz="2369" spc="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Fusión de Ramas (Merging)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83834" y="4969638"/>
            <a:ext cx="16945183" cy="364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97"/>
              </a:lnSpc>
              <a:spcBef>
                <a:spcPct val="0"/>
              </a:spcBef>
            </a:pPr>
            <a:r>
              <a:rPr lang="en-US" sz="1869" spc="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Descripción:</a:t>
            </a:r>
            <a:r>
              <a:rPr lang="en-US" sz="1869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Una vez que una funcionalidad ha sido probada, puedes fusionarla con la rama principal.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561704" y="7906323"/>
            <a:ext cx="6590631" cy="1308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84"/>
              </a:lnSpc>
              <a:spcBef>
                <a:spcPct val="0"/>
              </a:spcBef>
            </a:pPr>
            <a:r>
              <a:rPr lang="en-US" sz="1569" spc="6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Ejemplo 6: </a:t>
            </a:r>
            <a:r>
              <a:rPr lang="en-US" sz="1569" spc="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Durante un merge, Git indicará qué archivos tienen conflictos. Editas esos archivos para resolver el conflicto y luego finalizas el merge.</a:t>
            </a:r>
          </a:p>
          <a:p>
            <a:pPr algn="just">
              <a:lnSpc>
                <a:spcPts val="2684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803974" y="8113745"/>
            <a:ext cx="4710559" cy="484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1602" indent="-255801" lvl="1">
              <a:lnSpc>
                <a:spcPts val="4052"/>
              </a:lnSpc>
              <a:buFont typeface="Arial"/>
              <a:buChar char="•"/>
            </a:pPr>
            <a:r>
              <a:rPr lang="en-US" sz="2369" spc="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Resolución de Conflictos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42817" y="8560340"/>
            <a:ext cx="8791678" cy="764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97"/>
              </a:lnSpc>
              <a:spcBef>
                <a:spcPct val="0"/>
              </a:spcBef>
            </a:pPr>
            <a:r>
              <a:rPr lang="en-US" sz="1869" spc="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Descripción:</a:t>
            </a:r>
            <a:r>
              <a:rPr lang="en-US" sz="1869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Ocurre cuando dos ramas modifican la misma parte de un archivo de manera diferente.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3974" y="842889"/>
            <a:ext cx="1092015" cy="925848"/>
            <a:chOff x="0" y="0"/>
            <a:chExt cx="376980" cy="3196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980" cy="319617"/>
            </a:xfrm>
            <a:custGeom>
              <a:avLst/>
              <a:gdLst/>
              <a:ahLst/>
              <a:cxnLst/>
              <a:rect r="r" b="b" t="t" l="l"/>
              <a:pathLst>
                <a:path h="319617" w="376980">
                  <a:moveTo>
                    <a:pt x="63806" y="0"/>
                  </a:moveTo>
                  <a:lnTo>
                    <a:pt x="313174" y="0"/>
                  </a:lnTo>
                  <a:cubicBezTo>
                    <a:pt x="348413" y="0"/>
                    <a:pt x="376980" y="28567"/>
                    <a:pt x="376980" y="63806"/>
                  </a:cubicBezTo>
                  <a:lnTo>
                    <a:pt x="376980" y="255811"/>
                  </a:lnTo>
                  <a:cubicBezTo>
                    <a:pt x="376980" y="291050"/>
                    <a:pt x="348413" y="319617"/>
                    <a:pt x="313174" y="319617"/>
                  </a:cubicBezTo>
                  <a:lnTo>
                    <a:pt x="63806" y="319617"/>
                  </a:lnTo>
                  <a:cubicBezTo>
                    <a:pt x="28567" y="319617"/>
                    <a:pt x="0" y="291050"/>
                    <a:pt x="0" y="255811"/>
                  </a:cubicBezTo>
                  <a:lnTo>
                    <a:pt x="0" y="63806"/>
                  </a:lnTo>
                  <a:cubicBezTo>
                    <a:pt x="0" y="28567"/>
                    <a:pt x="28567" y="0"/>
                    <a:pt x="63806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376980" cy="4434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44598" y="895298"/>
            <a:ext cx="810766" cy="821029"/>
          </a:xfrm>
          <a:custGeom>
            <a:avLst/>
            <a:gdLst/>
            <a:ahLst/>
            <a:cxnLst/>
            <a:rect r="r" b="b" t="t" l="l"/>
            <a:pathLst>
              <a:path h="821029" w="810766">
                <a:moveTo>
                  <a:pt x="0" y="0"/>
                </a:moveTo>
                <a:lnTo>
                  <a:pt x="810766" y="0"/>
                </a:lnTo>
                <a:lnTo>
                  <a:pt x="810766" y="821029"/>
                </a:lnTo>
                <a:lnTo>
                  <a:pt x="0" y="821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-4739321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9525093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39972" y="875064"/>
            <a:ext cx="15989046" cy="679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10"/>
              </a:lnSpc>
              <a:spcBef>
                <a:spcPct val="0"/>
              </a:spcBef>
            </a:pPr>
            <a:r>
              <a:rPr lang="en-US" sz="4007">
                <a:solidFill>
                  <a:srgbClr val="000000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FLUJO DE TRABAJO EN GIT PARA PROYECTOS IA IV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03974" y="1797312"/>
            <a:ext cx="15989046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Pattanakarn Expanded Bold"/>
                <a:ea typeface="Pattanakarn Expanded Bold"/>
                <a:cs typeface="Pattanakarn Expanded Bold"/>
                <a:sym typeface="Pattanakarn Expanded Bold"/>
              </a:rPr>
              <a:t>Uso de Pull Requests (PRs)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870375" y="2822908"/>
            <a:ext cx="6804561" cy="1495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26"/>
              </a:lnSpc>
              <a:spcBef>
                <a:spcPct val="0"/>
              </a:spcBef>
            </a:pPr>
            <a:r>
              <a:rPr lang="en-US" sz="1769" spc="7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Ejemplo 5:</a:t>
            </a:r>
            <a:r>
              <a:rPr lang="en-US" sz="1769" spc="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Después de probar la nueva técnica de aumento de datos en la rama data-augmentation, la fusionas con main para integrarla en el proyecto principal.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3974" y="2821756"/>
            <a:ext cx="9393380" cy="225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2065" indent="-191033" lvl="1">
              <a:lnSpc>
                <a:spcPts val="3026"/>
              </a:lnSpc>
              <a:spcBef>
                <a:spcPct val="0"/>
              </a:spcBef>
              <a:buFont typeface="Arial"/>
              <a:buChar char="•"/>
            </a:pPr>
            <a:r>
              <a:rPr lang="en-US" sz="1769" spc="7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Descripción: </a:t>
            </a:r>
            <a:r>
              <a:rPr lang="en-US" sz="1769" spc="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Un Pull Request es una solicitud para fusionar cambios de una rama en otra, generalmente revisada por otros miembros del equipo antes de su aceptación.</a:t>
            </a:r>
          </a:p>
          <a:p>
            <a:pPr algn="just" marL="382065" indent="-191033" lvl="1">
              <a:lnSpc>
                <a:spcPts val="3026"/>
              </a:lnSpc>
              <a:spcBef>
                <a:spcPct val="0"/>
              </a:spcBef>
              <a:buFont typeface="Arial"/>
              <a:buChar char="•"/>
            </a:pPr>
            <a:r>
              <a:rPr lang="en-US" sz="1769" spc="7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Beneficios: </a:t>
            </a:r>
            <a:r>
              <a:rPr lang="en-US" sz="1769" spc="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Facilita la revisión de código y asegura que los cambios no introduzcan errores en la rama principal.</a:t>
            </a:r>
          </a:p>
          <a:p>
            <a:pPr algn="just">
              <a:lnSpc>
                <a:spcPts val="3026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803974" y="2270387"/>
            <a:ext cx="4327327" cy="484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2"/>
              </a:lnSpc>
            </a:pPr>
            <a:r>
              <a:rPr lang="en-US" sz="2369" spc="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¿Qué es un Pull Request?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3974" y="4831826"/>
            <a:ext cx="2892326" cy="484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2"/>
              </a:lnSpc>
            </a:pPr>
            <a:r>
              <a:rPr lang="en-US" sz="2369" spc="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Ejemplo Práctico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3974" y="5383196"/>
            <a:ext cx="9393380" cy="2364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97"/>
              </a:lnSpc>
              <a:spcBef>
                <a:spcPct val="0"/>
              </a:spcBef>
            </a:pPr>
            <a:r>
              <a:rPr lang="en-US" sz="1869" spc="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Contexto:</a:t>
            </a:r>
            <a:r>
              <a:rPr lang="en-US" sz="1869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Un desarrollador ha terminado de implementar la detección de rostros en la rama </a:t>
            </a:r>
            <a:r>
              <a:rPr lang="en-US" sz="1869" spc="78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feature/deteccion-cara</a:t>
            </a:r>
            <a:r>
              <a:rPr lang="en-US" sz="1869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just">
              <a:lnSpc>
                <a:spcPts val="3197"/>
              </a:lnSpc>
              <a:spcBef>
                <a:spcPct val="0"/>
              </a:spcBef>
            </a:pPr>
            <a:r>
              <a:rPr lang="en-US" sz="1869" spc="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Proceso:</a:t>
            </a:r>
          </a:p>
          <a:p>
            <a:pPr algn="just" marL="403655" indent="-201827" lvl="1">
              <a:lnSpc>
                <a:spcPts val="3197"/>
              </a:lnSpc>
              <a:buFont typeface="Arial"/>
              <a:buChar char="•"/>
            </a:pPr>
            <a:r>
              <a:rPr lang="en-US" sz="1869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El desarrollador abre un PR desde </a:t>
            </a:r>
            <a:r>
              <a:rPr lang="en-US" sz="1869" spc="78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feature/deteccion-cara</a:t>
            </a:r>
            <a:r>
              <a:rPr lang="en-US" sz="1869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 </a:t>
            </a:r>
            <a:r>
              <a:rPr lang="en-US" sz="1869" spc="78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develop</a:t>
            </a:r>
            <a:r>
              <a:rPr lang="en-US" sz="1869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just" marL="403655" indent="-201827" lvl="1">
              <a:lnSpc>
                <a:spcPts val="3197"/>
              </a:lnSpc>
              <a:buFont typeface="Arial"/>
              <a:buChar char="•"/>
            </a:pPr>
            <a:r>
              <a:rPr lang="en-US" sz="1869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Otros miembros revisan el código, sugieren mejoras, y una vez aprobado, se fusiona con </a:t>
            </a:r>
            <a:r>
              <a:rPr lang="en-US" sz="1869" spc="78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develop</a:t>
            </a:r>
            <a:r>
              <a:rPr lang="en-US" sz="1869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710253" y="2574646"/>
            <a:ext cx="7124805" cy="2127077"/>
            <a:chOff x="0" y="0"/>
            <a:chExt cx="16263132" cy="485528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6263258" cy="4855409"/>
            </a:xfrm>
            <a:custGeom>
              <a:avLst/>
              <a:gdLst/>
              <a:ahLst/>
              <a:cxnLst/>
              <a:rect r="r" b="b" t="t" l="l"/>
              <a:pathLst>
                <a:path h="4855409" w="16263258">
                  <a:moveTo>
                    <a:pt x="14266174" y="0"/>
                  </a:moveTo>
                  <a:lnTo>
                    <a:pt x="0" y="0"/>
                  </a:lnTo>
                  <a:lnTo>
                    <a:pt x="0" y="3106238"/>
                  </a:lnTo>
                  <a:cubicBezTo>
                    <a:pt x="0" y="4063564"/>
                    <a:pt x="791845" y="4855409"/>
                    <a:pt x="1765046" y="4855409"/>
                  </a:cubicBezTo>
                  <a:lnTo>
                    <a:pt x="16263258" y="4855409"/>
                  </a:lnTo>
                  <a:lnTo>
                    <a:pt x="16263258" y="1749106"/>
                  </a:lnTo>
                  <a:cubicBezTo>
                    <a:pt x="16263131" y="791845"/>
                    <a:pt x="15471414" y="0"/>
                    <a:pt x="14266174" y="0"/>
                  </a:cubicBezTo>
                  <a:close/>
                  <a:moveTo>
                    <a:pt x="16136131" y="4728282"/>
                  </a:moveTo>
                  <a:lnTo>
                    <a:pt x="1765046" y="4728282"/>
                  </a:lnTo>
                  <a:cubicBezTo>
                    <a:pt x="861822" y="4728282"/>
                    <a:pt x="127000" y="3993460"/>
                    <a:pt x="127000" y="3106238"/>
                  </a:cubicBezTo>
                  <a:lnTo>
                    <a:pt x="127000" y="127000"/>
                  </a:lnTo>
                  <a:lnTo>
                    <a:pt x="14266174" y="127000"/>
                  </a:lnTo>
                  <a:cubicBezTo>
                    <a:pt x="15401437" y="127000"/>
                    <a:pt x="16136258" y="861822"/>
                    <a:pt x="16136258" y="1749106"/>
                  </a:cubicBezTo>
                  <a:lnTo>
                    <a:pt x="16136258" y="4728282"/>
                  </a:lnTo>
                  <a:close/>
                </a:path>
              </a:pathLst>
            </a:custGeom>
            <a:solidFill>
              <a:srgbClr val="8CB2DB"/>
            </a:solidFill>
          </p:spPr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6740" y="1926370"/>
            <a:ext cx="9986347" cy="6434261"/>
          </a:xfrm>
          <a:custGeom>
            <a:avLst/>
            <a:gdLst/>
            <a:ahLst/>
            <a:cxnLst/>
            <a:rect r="r" b="b" t="t" l="l"/>
            <a:pathLst>
              <a:path h="6434261" w="9986347">
                <a:moveTo>
                  <a:pt x="0" y="0"/>
                </a:moveTo>
                <a:lnTo>
                  <a:pt x="9986347" y="0"/>
                </a:lnTo>
                <a:lnTo>
                  <a:pt x="9986347" y="6434260"/>
                </a:lnTo>
                <a:lnTo>
                  <a:pt x="0" y="64342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986347" y="2391986"/>
            <a:ext cx="7605704" cy="3552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>
                <a:solidFill>
                  <a:srgbClr val="000000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03. Manejo de datos y modelos</a:t>
            </a:r>
          </a:p>
          <a:p>
            <a:pPr algn="l">
              <a:lnSpc>
                <a:spcPts val="9379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-3472596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7081" y="9024100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04443" y="3022554"/>
            <a:ext cx="4326149" cy="1011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02"/>
              </a:lnSpc>
              <a:spcBef>
                <a:spcPct val="0"/>
              </a:spcBef>
            </a:pPr>
            <a:r>
              <a:rPr lang="en-US" sz="5930">
                <a:solidFill>
                  <a:srgbClr val="000000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C</a:t>
            </a:r>
            <a:r>
              <a:rPr lang="en-US" sz="5930" strike="noStrike" u="none">
                <a:solidFill>
                  <a:srgbClr val="000000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ontenido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84395" y="2895463"/>
            <a:ext cx="3442987" cy="812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91"/>
              </a:lnSpc>
              <a:spcBef>
                <a:spcPct val="0"/>
              </a:spcBef>
            </a:pPr>
            <a:r>
              <a:rPr lang="en-US" sz="4779" spc="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Tabla de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-3472596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677619" y="-2552693"/>
            <a:ext cx="11067763" cy="11067763"/>
          </a:xfrm>
          <a:custGeom>
            <a:avLst/>
            <a:gdLst/>
            <a:ahLst/>
            <a:cxnLst/>
            <a:rect r="r" b="b" t="t" l="l"/>
            <a:pathLst>
              <a:path h="11067763" w="11067763">
                <a:moveTo>
                  <a:pt x="0" y="0"/>
                </a:moveTo>
                <a:lnTo>
                  <a:pt x="11067763" y="0"/>
                </a:lnTo>
                <a:lnTo>
                  <a:pt x="11067763" y="11067762"/>
                </a:lnTo>
                <a:lnTo>
                  <a:pt x="0" y="110677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984395" y="3948589"/>
            <a:ext cx="8159605" cy="4566481"/>
            <a:chOff x="0" y="0"/>
            <a:chExt cx="936961" cy="5243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36961" cy="524365"/>
            </a:xfrm>
            <a:custGeom>
              <a:avLst/>
              <a:gdLst/>
              <a:ahLst/>
              <a:cxnLst/>
              <a:rect r="r" b="b" t="t" l="l"/>
              <a:pathLst>
                <a:path h="524365" w="936961">
                  <a:moveTo>
                    <a:pt x="110171" y="0"/>
                  </a:moveTo>
                  <a:lnTo>
                    <a:pt x="826790" y="0"/>
                  </a:lnTo>
                  <a:cubicBezTo>
                    <a:pt x="887636" y="0"/>
                    <a:pt x="936961" y="49325"/>
                    <a:pt x="936961" y="110171"/>
                  </a:cubicBezTo>
                  <a:lnTo>
                    <a:pt x="936961" y="414195"/>
                  </a:lnTo>
                  <a:cubicBezTo>
                    <a:pt x="936961" y="443414"/>
                    <a:pt x="925354" y="471436"/>
                    <a:pt x="904693" y="492097"/>
                  </a:cubicBezTo>
                  <a:cubicBezTo>
                    <a:pt x="884032" y="512758"/>
                    <a:pt x="856009" y="524365"/>
                    <a:pt x="826790" y="524365"/>
                  </a:cubicBezTo>
                  <a:lnTo>
                    <a:pt x="110171" y="524365"/>
                  </a:lnTo>
                  <a:cubicBezTo>
                    <a:pt x="49325" y="524365"/>
                    <a:pt x="0" y="475040"/>
                    <a:pt x="0" y="414195"/>
                  </a:cubicBezTo>
                  <a:lnTo>
                    <a:pt x="0" y="110171"/>
                  </a:lnTo>
                  <a:cubicBezTo>
                    <a:pt x="0" y="80952"/>
                    <a:pt x="11607" y="52929"/>
                    <a:pt x="32268" y="32268"/>
                  </a:cubicBezTo>
                  <a:cubicBezTo>
                    <a:pt x="52929" y="11607"/>
                    <a:pt x="80952" y="0"/>
                    <a:pt x="110171" y="0"/>
                  </a:cubicBezTo>
                  <a:close/>
                </a:path>
              </a:pathLst>
            </a:custGeom>
            <a:solidFill>
              <a:srgbClr val="091B4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936961" cy="5434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55391" y="4433462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55391" y="5133975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55391" y="5900312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45344" y="4529540"/>
            <a:ext cx="5790503" cy="42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 Introducción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27081" y="9024100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048427" y="-2181886"/>
            <a:ext cx="10326148" cy="10326148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25000" t="0" r="-25000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2545344" y="5229501"/>
            <a:ext cx="6161607" cy="42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 Configuración y flujo de trabajo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545344" y="5995838"/>
            <a:ext cx="5790503" cy="42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Manejo de datos y modelos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55391" y="6662312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04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545344" y="6753008"/>
            <a:ext cx="5790503" cy="42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Buenas prácticas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55391" y="7424312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05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545344" y="7523981"/>
            <a:ext cx="5790503" cy="42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Integración continua (CI/CD)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3974" y="842889"/>
            <a:ext cx="1092015" cy="925848"/>
            <a:chOff x="0" y="0"/>
            <a:chExt cx="376980" cy="3196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980" cy="319617"/>
            </a:xfrm>
            <a:custGeom>
              <a:avLst/>
              <a:gdLst/>
              <a:ahLst/>
              <a:cxnLst/>
              <a:rect r="r" b="b" t="t" l="l"/>
              <a:pathLst>
                <a:path h="319617" w="376980">
                  <a:moveTo>
                    <a:pt x="63806" y="0"/>
                  </a:moveTo>
                  <a:lnTo>
                    <a:pt x="313174" y="0"/>
                  </a:lnTo>
                  <a:cubicBezTo>
                    <a:pt x="348413" y="0"/>
                    <a:pt x="376980" y="28567"/>
                    <a:pt x="376980" y="63806"/>
                  </a:cubicBezTo>
                  <a:lnTo>
                    <a:pt x="376980" y="255811"/>
                  </a:lnTo>
                  <a:cubicBezTo>
                    <a:pt x="376980" y="291050"/>
                    <a:pt x="348413" y="319617"/>
                    <a:pt x="313174" y="319617"/>
                  </a:cubicBezTo>
                  <a:lnTo>
                    <a:pt x="63806" y="319617"/>
                  </a:lnTo>
                  <a:cubicBezTo>
                    <a:pt x="28567" y="319617"/>
                    <a:pt x="0" y="291050"/>
                    <a:pt x="0" y="255811"/>
                  </a:cubicBezTo>
                  <a:lnTo>
                    <a:pt x="0" y="63806"/>
                  </a:lnTo>
                  <a:cubicBezTo>
                    <a:pt x="0" y="28567"/>
                    <a:pt x="28567" y="0"/>
                    <a:pt x="63806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376980" cy="4434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44598" y="895298"/>
            <a:ext cx="810766" cy="821029"/>
          </a:xfrm>
          <a:custGeom>
            <a:avLst/>
            <a:gdLst/>
            <a:ahLst/>
            <a:cxnLst/>
            <a:rect r="r" b="b" t="t" l="l"/>
            <a:pathLst>
              <a:path h="821029" w="810766">
                <a:moveTo>
                  <a:pt x="0" y="0"/>
                </a:moveTo>
                <a:lnTo>
                  <a:pt x="810766" y="0"/>
                </a:lnTo>
                <a:lnTo>
                  <a:pt x="810766" y="821029"/>
                </a:lnTo>
                <a:lnTo>
                  <a:pt x="0" y="821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-4739321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9525093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39972" y="856014"/>
            <a:ext cx="15989046" cy="804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90"/>
              </a:lnSpc>
              <a:spcBef>
                <a:spcPct val="0"/>
              </a:spcBef>
            </a:pPr>
            <a:r>
              <a:rPr lang="en-US" sz="4707">
                <a:solidFill>
                  <a:srgbClr val="000000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MANEJO DE DATOS Y MODELOS EN GIT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03974" y="1902087"/>
            <a:ext cx="15989046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Pattanakarn Expanded Bold"/>
                <a:ea typeface="Pattanakarn Expanded Bold"/>
                <a:cs typeface="Pattanakarn Expanded Bold"/>
                <a:sym typeface="Pattanakarn Expanded Bold"/>
              </a:rPr>
              <a:t>Desafíos en el Control de Versiones para IA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078816" y="2656374"/>
            <a:ext cx="6827922" cy="1519581"/>
            <a:chOff x="0" y="0"/>
            <a:chExt cx="15585464" cy="346860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585591" cy="3468735"/>
            </a:xfrm>
            <a:custGeom>
              <a:avLst/>
              <a:gdLst/>
              <a:ahLst/>
              <a:cxnLst/>
              <a:rect r="r" b="b" t="t" l="l"/>
              <a:pathLst>
                <a:path h="3468735" w="15585591">
                  <a:moveTo>
                    <a:pt x="13604367" y="0"/>
                  </a:moveTo>
                  <a:lnTo>
                    <a:pt x="0" y="0"/>
                  </a:lnTo>
                  <a:lnTo>
                    <a:pt x="0" y="1734304"/>
                  </a:lnTo>
                  <a:cubicBezTo>
                    <a:pt x="0" y="2676890"/>
                    <a:pt x="791845" y="3468735"/>
                    <a:pt x="1765046" y="3468735"/>
                  </a:cubicBezTo>
                  <a:lnTo>
                    <a:pt x="15585591" y="3468735"/>
                  </a:lnTo>
                  <a:lnTo>
                    <a:pt x="15585591" y="1734304"/>
                  </a:lnTo>
                  <a:cubicBezTo>
                    <a:pt x="15585464" y="791845"/>
                    <a:pt x="14793747" y="0"/>
                    <a:pt x="13604367" y="0"/>
                  </a:cubicBezTo>
                  <a:close/>
                  <a:moveTo>
                    <a:pt x="15458464" y="3341608"/>
                  </a:moveTo>
                  <a:lnTo>
                    <a:pt x="1765046" y="3341608"/>
                  </a:lnTo>
                  <a:cubicBezTo>
                    <a:pt x="861822" y="3341608"/>
                    <a:pt x="127000" y="2606786"/>
                    <a:pt x="127000" y="1734304"/>
                  </a:cubicBezTo>
                  <a:lnTo>
                    <a:pt x="127000" y="127000"/>
                  </a:lnTo>
                  <a:lnTo>
                    <a:pt x="13604367" y="127000"/>
                  </a:lnTo>
                  <a:cubicBezTo>
                    <a:pt x="14723769" y="127000"/>
                    <a:pt x="15458591" y="861822"/>
                    <a:pt x="15458591" y="1734304"/>
                  </a:cubicBezTo>
                  <a:lnTo>
                    <a:pt x="15458591" y="3341608"/>
                  </a:lnTo>
                  <a:close/>
                </a:path>
              </a:pathLst>
            </a:custGeom>
            <a:solidFill>
              <a:srgbClr val="8CB2DB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134495" y="2756162"/>
            <a:ext cx="6374081" cy="974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38886" indent="-169443" lvl="1">
              <a:lnSpc>
                <a:spcPts val="2684"/>
              </a:lnSpc>
              <a:buFont typeface="Arial"/>
              <a:buChar char="•"/>
            </a:pPr>
            <a:r>
              <a:rPr lang="en-US" sz="1569" spc="6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Ejemplo 7:</a:t>
            </a:r>
            <a:r>
              <a:rPr lang="en-US" sz="1569" spc="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Un dataset de imágenes para un proyecto de visión por computadora puede tener varios gigabytes de tamaño.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7392" y="3060341"/>
            <a:ext cx="8098067" cy="764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97"/>
              </a:lnSpc>
              <a:spcBef>
                <a:spcPct val="0"/>
              </a:spcBef>
            </a:pPr>
            <a:r>
              <a:rPr lang="en-US" sz="1869" spc="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Descripción:</a:t>
            </a:r>
            <a:r>
              <a:rPr lang="en-US" sz="1869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Los datasets pueden ser muy grandes y no es práctico almacenarlos directamente en Git.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64385" y="2575187"/>
            <a:ext cx="7198816" cy="484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1602" indent="-255801" lvl="1">
              <a:lnSpc>
                <a:spcPts val="4052"/>
              </a:lnSpc>
              <a:buFont typeface="Arial"/>
              <a:buChar char="•"/>
            </a:pPr>
            <a:r>
              <a:rPr lang="en-US" sz="2369" spc="99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Tamaño y Complejidad de los Datasets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64311" y="3758394"/>
            <a:ext cx="6547247" cy="484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1602" indent="-255801" lvl="1">
              <a:lnSpc>
                <a:spcPts val="4052"/>
              </a:lnSpc>
              <a:buFont typeface="Arial"/>
              <a:buChar char="•"/>
            </a:pPr>
            <a:r>
              <a:rPr lang="en-US" sz="2369" spc="99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Versionado de Modelos Entrenados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57392" y="4243089"/>
            <a:ext cx="8098067" cy="1164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97"/>
              </a:lnSpc>
              <a:spcBef>
                <a:spcPct val="0"/>
              </a:spcBef>
            </a:pPr>
            <a:r>
              <a:rPr lang="en-US" sz="1869" spc="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Descripción:</a:t>
            </a:r>
            <a:r>
              <a:rPr lang="en-US" sz="1869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Los modelos de IA entrenados, como los archivos .h5, .pt, o .pkl, pueden ser grandes y necesitan versionarse cuidadosamente para asegurar reproducibilidad.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24402" y="4324631"/>
            <a:ext cx="6187517" cy="974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38886" indent="-169443" lvl="1">
              <a:lnSpc>
                <a:spcPts val="2684"/>
              </a:lnSpc>
              <a:buFont typeface="Arial"/>
              <a:buChar char="•"/>
            </a:pPr>
            <a:r>
              <a:rPr lang="en-US" sz="1569" spc="6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Ejemplo 8:</a:t>
            </a:r>
            <a:r>
              <a:rPr lang="en-US" sz="1569" spc="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Al desarrollar múltiples versiones de un modelo de clasificación, es crucial poder revertir a versiones anteriores para comparar rendimientos.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57392" y="6558690"/>
            <a:ext cx="8098067" cy="1164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97"/>
              </a:lnSpc>
              <a:spcBef>
                <a:spcPct val="0"/>
              </a:spcBef>
            </a:pPr>
            <a:r>
              <a:rPr lang="en-US" sz="1869" spc="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Descripción: </a:t>
            </a:r>
            <a:r>
              <a:rPr lang="en-US" sz="1869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Algunos archivos o carpetas no deben ser versionados (por ejemplo, datasets grandes, archivos temporales, o modelos pesados).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078816" y="6439274"/>
            <a:ext cx="6278688" cy="974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38886" indent="-169443" lvl="1">
              <a:lnSpc>
                <a:spcPts val="2684"/>
              </a:lnSpc>
              <a:buFont typeface="Arial"/>
              <a:buChar char="•"/>
            </a:pPr>
            <a:r>
              <a:rPr lang="en-US" sz="1569" spc="6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Ejemplo 9: </a:t>
            </a:r>
            <a:r>
              <a:rPr lang="en-US" sz="1569" spc="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Almacena los datos en la carpeta /data/, los modelos en /models/, y asegúrate de que estos directorios estén en .gitignore.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15272" y="7697942"/>
            <a:ext cx="8691414" cy="484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1602" indent="-255801" lvl="1">
              <a:lnSpc>
                <a:spcPts val="4052"/>
              </a:lnSpc>
              <a:buFont typeface="Arial"/>
              <a:buChar char="•"/>
            </a:pPr>
            <a:r>
              <a:rPr lang="en-US" sz="2369" spc="99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</a:t>
            </a:r>
            <a:r>
              <a:rPr lang="en-US" sz="2369" spc="99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Uso de Scripts para Descargar o Generar Datos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57392" y="8245921"/>
            <a:ext cx="8098067" cy="1164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97"/>
              </a:lnSpc>
              <a:spcBef>
                <a:spcPct val="0"/>
              </a:spcBef>
            </a:pPr>
            <a:r>
              <a:rPr lang="en-US" sz="1869" spc="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Descripción</a:t>
            </a:r>
            <a:r>
              <a:rPr lang="en-US" sz="1869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En lugar de versionar datasets completos, almacena scripts que puedan descargar o generar los datos necesarios.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124402" y="8115962"/>
            <a:ext cx="6278688" cy="641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38886" indent="-169443" lvl="1">
              <a:lnSpc>
                <a:spcPts val="2684"/>
              </a:lnSpc>
              <a:buFont typeface="Arial"/>
              <a:buChar char="•"/>
            </a:pPr>
            <a:r>
              <a:rPr lang="en-US" sz="1569" spc="6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Ejemplo 10: </a:t>
            </a:r>
            <a:r>
              <a:rPr lang="en-US" sz="1569" spc="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Un script Python que descarga y preprocesa un dataset de Kaggle.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64385" y="6073996"/>
            <a:ext cx="7262515" cy="484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1602" indent="-255801" lvl="1">
              <a:lnSpc>
                <a:spcPts val="4052"/>
              </a:lnSpc>
              <a:buFont typeface="Arial"/>
              <a:buChar char="•"/>
            </a:pPr>
            <a:r>
              <a:rPr lang="en-US" sz="2369" spc="99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Separación de Código, Datos y Modelos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64311" y="5562821"/>
            <a:ext cx="15989046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Pattanakarn Expanded Bold"/>
                <a:ea typeface="Pattanakarn Expanded Bold"/>
                <a:cs typeface="Pattanakarn Expanded Bold"/>
                <a:sym typeface="Pattanakarn Expanded Bold"/>
              </a:rPr>
              <a:t>Buenas Prácticas en la Gestión de Datos y Modelos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0078816" y="4223580"/>
            <a:ext cx="6827922" cy="1519581"/>
            <a:chOff x="0" y="0"/>
            <a:chExt cx="15585464" cy="346860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5585591" cy="3468735"/>
            </a:xfrm>
            <a:custGeom>
              <a:avLst/>
              <a:gdLst/>
              <a:ahLst/>
              <a:cxnLst/>
              <a:rect r="r" b="b" t="t" l="l"/>
              <a:pathLst>
                <a:path h="3468735" w="15585591">
                  <a:moveTo>
                    <a:pt x="13604367" y="0"/>
                  </a:moveTo>
                  <a:lnTo>
                    <a:pt x="0" y="0"/>
                  </a:lnTo>
                  <a:lnTo>
                    <a:pt x="0" y="1734304"/>
                  </a:lnTo>
                  <a:cubicBezTo>
                    <a:pt x="0" y="2676890"/>
                    <a:pt x="791845" y="3468735"/>
                    <a:pt x="1765046" y="3468735"/>
                  </a:cubicBezTo>
                  <a:lnTo>
                    <a:pt x="15585591" y="3468735"/>
                  </a:lnTo>
                  <a:lnTo>
                    <a:pt x="15585591" y="1734304"/>
                  </a:lnTo>
                  <a:cubicBezTo>
                    <a:pt x="15585464" y="791845"/>
                    <a:pt x="14793747" y="0"/>
                    <a:pt x="13604367" y="0"/>
                  </a:cubicBezTo>
                  <a:close/>
                  <a:moveTo>
                    <a:pt x="15458464" y="3341608"/>
                  </a:moveTo>
                  <a:lnTo>
                    <a:pt x="1765046" y="3341608"/>
                  </a:lnTo>
                  <a:cubicBezTo>
                    <a:pt x="861822" y="3341608"/>
                    <a:pt x="127000" y="2606786"/>
                    <a:pt x="127000" y="1734304"/>
                  </a:cubicBezTo>
                  <a:lnTo>
                    <a:pt x="127000" y="127000"/>
                  </a:lnTo>
                  <a:lnTo>
                    <a:pt x="13604367" y="127000"/>
                  </a:lnTo>
                  <a:cubicBezTo>
                    <a:pt x="14723769" y="127000"/>
                    <a:pt x="15458591" y="861822"/>
                    <a:pt x="15458591" y="1734304"/>
                  </a:cubicBezTo>
                  <a:lnTo>
                    <a:pt x="15458591" y="3341608"/>
                  </a:lnTo>
                  <a:close/>
                </a:path>
              </a:pathLst>
            </a:custGeom>
            <a:solidFill>
              <a:srgbClr val="8CB2DB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0078816" y="6235921"/>
            <a:ext cx="6827922" cy="1519581"/>
            <a:chOff x="0" y="0"/>
            <a:chExt cx="15585464" cy="346860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5585591" cy="3468735"/>
            </a:xfrm>
            <a:custGeom>
              <a:avLst/>
              <a:gdLst/>
              <a:ahLst/>
              <a:cxnLst/>
              <a:rect r="r" b="b" t="t" l="l"/>
              <a:pathLst>
                <a:path h="3468735" w="15585591">
                  <a:moveTo>
                    <a:pt x="13604367" y="0"/>
                  </a:moveTo>
                  <a:lnTo>
                    <a:pt x="0" y="0"/>
                  </a:lnTo>
                  <a:lnTo>
                    <a:pt x="0" y="1734304"/>
                  </a:lnTo>
                  <a:cubicBezTo>
                    <a:pt x="0" y="2676890"/>
                    <a:pt x="791845" y="3468735"/>
                    <a:pt x="1765046" y="3468735"/>
                  </a:cubicBezTo>
                  <a:lnTo>
                    <a:pt x="15585591" y="3468735"/>
                  </a:lnTo>
                  <a:lnTo>
                    <a:pt x="15585591" y="1734304"/>
                  </a:lnTo>
                  <a:cubicBezTo>
                    <a:pt x="15585464" y="791845"/>
                    <a:pt x="14793747" y="0"/>
                    <a:pt x="13604367" y="0"/>
                  </a:cubicBezTo>
                  <a:close/>
                  <a:moveTo>
                    <a:pt x="15458464" y="3341608"/>
                  </a:moveTo>
                  <a:lnTo>
                    <a:pt x="1765046" y="3341608"/>
                  </a:lnTo>
                  <a:cubicBezTo>
                    <a:pt x="861822" y="3341608"/>
                    <a:pt x="127000" y="2606786"/>
                    <a:pt x="127000" y="1734304"/>
                  </a:cubicBezTo>
                  <a:lnTo>
                    <a:pt x="127000" y="127000"/>
                  </a:lnTo>
                  <a:lnTo>
                    <a:pt x="13604367" y="127000"/>
                  </a:lnTo>
                  <a:cubicBezTo>
                    <a:pt x="14723769" y="127000"/>
                    <a:pt x="15458591" y="861822"/>
                    <a:pt x="15458591" y="1734304"/>
                  </a:cubicBezTo>
                  <a:lnTo>
                    <a:pt x="15458591" y="3341608"/>
                  </a:lnTo>
                  <a:close/>
                </a:path>
              </a:pathLst>
            </a:custGeom>
            <a:solidFill>
              <a:srgbClr val="8CB2DB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0078816" y="7891119"/>
            <a:ext cx="6827922" cy="1519581"/>
            <a:chOff x="0" y="0"/>
            <a:chExt cx="15585464" cy="346860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5585591" cy="3468735"/>
            </a:xfrm>
            <a:custGeom>
              <a:avLst/>
              <a:gdLst/>
              <a:ahLst/>
              <a:cxnLst/>
              <a:rect r="r" b="b" t="t" l="l"/>
              <a:pathLst>
                <a:path h="3468735" w="15585591">
                  <a:moveTo>
                    <a:pt x="13604367" y="0"/>
                  </a:moveTo>
                  <a:lnTo>
                    <a:pt x="0" y="0"/>
                  </a:lnTo>
                  <a:lnTo>
                    <a:pt x="0" y="1734304"/>
                  </a:lnTo>
                  <a:cubicBezTo>
                    <a:pt x="0" y="2676890"/>
                    <a:pt x="791845" y="3468735"/>
                    <a:pt x="1765046" y="3468735"/>
                  </a:cubicBezTo>
                  <a:lnTo>
                    <a:pt x="15585591" y="3468735"/>
                  </a:lnTo>
                  <a:lnTo>
                    <a:pt x="15585591" y="1734304"/>
                  </a:lnTo>
                  <a:cubicBezTo>
                    <a:pt x="15585464" y="791845"/>
                    <a:pt x="14793747" y="0"/>
                    <a:pt x="13604367" y="0"/>
                  </a:cubicBezTo>
                  <a:close/>
                  <a:moveTo>
                    <a:pt x="15458464" y="3341608"/>
                  </a:moveTo>
                  <a:lnTo>
                    <a:pt x="1765046" y="3341608"/>
                  </a:lnTo>
                  <a:cubicBezTo>
                    <a:pt x="861822" y="3341608"/>
                    <a:pt x="127000" y="2606786"/>
                    <a:pt x="127000" y="1734304"/>
                  </a:cubicBezTo>
                  <a:lnTo>
                    <a:pt x="127000" y="127000"/>
                  </a:lnTo>
                  <a:lnTo>
                    <a:pt x="13604367" y="127000"/>
                  </a:lnTo>
                  <a:cubicBezTo>
                    <a:pt x="14723769" y="127000"/>
                    <a:pt x="15458591" y="861822"/>
                    <a:pt x="15458591" y="1734304"/>
                  </a:cubicBezTo>
                  <a:lnTo>
                    <a:pt x="15458591" y="3341608"/>
                  </a:lnTo>
                  <a:close/>
                </a:path>
              </a:pathLst>
            </a:custGeom>
            <a:solidFill>
              <a:srgbClr val="8CB2DB"/>
            </a:solidFill>
          </p:spPr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3974" y="842889"/>
            <a:ext cx="1092015" cy="925848"/>
            <a:chOff x="0" y="0"/>
            <a:chExt cx="376980" cy="3196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980" cy="319617"/>
            </a:xfrm>
            <a:custGeom>
              <a:avLst/>
              <a:gdLst/>
              <a:ahLst/>
              <a:cxnLst/>
              <a:rect r="r" b="b" t="t" l="l"/>
              <a:pathLst>
                <a:path h="319617" w="376980">
                  <a:moveTo>
                    <a:pt x="63806" y="0"/>
                  </a:moveTo>
                  <a:lnTo>
                    <a:pt x="313174" y="0"/>
                  </a:lnTo>
                  <a:cubicBezTo>
                    <a:pt x="348413" y="0"/>
                    <a:pt x="376980" y="28567"/>
                    <a:pt x="376980" y="63806"/>
                  </a:cubicBezTo>
                  <a:lnTo>
                    <a:pt x="376980" y="255811"/>
                  </a:lnTo>
                  <a:cubicBezTo>
                    <a:pt x="376980" y="291050"/>
                    <a:pt x="348413" y="319617"/>
                    <a:pt x="313174" y="319617"/>
                  </a:cubicBezTo>
                  <a:lnTo>
                    <a:pt x="63806" y="319617"/>
                  </a:lnTo>
                  <a:cubicBezTo>
                    <a:pt x="28567" y="319617"/>
                    <a:pt x="0" y="291050"/>
                    <a:pt x="0" y="255811"/>
                  </a:cubicBezTo>
                  <a:lnTo>
                    <a:pt x="0" y="63806"/>
                  </a:lnTo>
                  <a:cubicBezTo>
                    <a:pt x="0" y="28567"/>
                    <a:pt x="28567" y="0"/>
                    <a:pt x="63806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376980" cy="4434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44598" y="895298"/>
            <a:ext cx="810766" cy="821029"/>
          </a:xfrm>
          <a:custGeom>
            <a:avLst/>
            <a:gdLst/>
            <a:ahLst/>
            <a:cxnLst/>
            <a:rect r="r" b="b" t="t" l="l"/>
            <a:pathLst>
              <a:path h="821029" w="810766">
                <a:moveTo>
                  <a:pt x="0" y="0"/>
                </a:moveTo>
                <a:lnTo>
                  <a:pt x="810766" y="0"/>
                </a:lnTo>
                <a:lnTo>
                  <a:pt x="810766" y="821029"/>
                </a:lnTo>
                <a:lnTo>
                  <a:pt x="0" y="821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-4739321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9525093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405637" y="3982047"/>
            <a:ext cx="6928210" cy="5305854"/>
          </a:xfrm>
          <a:custGeom>
            <a:avLst/>
            <a:gdLst/>
            <a:ahLst/>
            <a:cxnLst/>
            <a:rect r="r" b="b" t="t" l="l"/>
            <a:pathLst>
              <a:path h="5305854" w="6928210">
                <a:moveTo>
                  <a:pt x="0" y="0"/>
                </a:moveTo>
                <a:lnTo>
                  <a:pt x="6928209" y="0"/>
                </a:lnTo>
                <a:lnTo>
                  <a:pt x="6928209" y="5305854"/>
                </a:lnTo>
                <a:lnTo>
                  <a:pt x="0" y="53058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139972" y="865539"/>
            <a:ext cx="15989046" cy="754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70"/>
              </a:lnSpc>
              <a:spcBef>
                <a:spcPct val="0"/>
              </a:spcBef>
            </a:pPr>
            <a:r>
              <a:rPr lang="en-US" sz="4407">
                <a:solidFill>
                  <a:srgbClr val="000000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HERRAMIENTAS DE GIT PARA IA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03974" y="1902087"/>
            <a:ext cx="15989046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Pattanakarn Expanded Bold"/>
                <a:ea typeface="Pattanakarn Expanded Bold"/>
                <a:cs typeface="Pattanakarn Expanded Bold"/>
                <a:sym typeface="Pattanakarn Expanded Bold"/>
              </a:rPr>
              <a:t>Uso de Git LFS (Large File Storage)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3974" y="2423557"/>
            <a:ext cx="2831753" cy="484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2"/>
              </a:lnSpc>
            </a:pPr>
            <a:r>
              <a:rPr lang="en-US" sz="2369" spc="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¿Qué es Git LFS?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16754" y="2974926"/>
            <a:ext cx="16517092" cy="1164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97"/>
              </a:lnSpc>
              <a:spcBef>
                <a:spcPct val="0"/>
              </a:spcBef>
            </a:pPr>
            <a:r>
              <a:rPr lang="en-US" sz="1869" spc="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Descripción:</a:t>
            </a:r>
            <a:r>
              <a:rPr lang="en-US" sz="1869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Git LFS es una extensión para Git que permite versionar archivos grandes y archivos binarios de manera eficiente. En lugar de almacenar los archivos directamente en el repositorio, Git LFS almacena punteros hacia estos archivos y los guarda en un almacenamiento separado.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3974" y="4168280"/>
            <a:ext cx="7101334" cy="484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2"/>
              </a:lnSpc>
            </a:pPr>
            <a:r>
              <a:rPr lang="en-US" sz="2369" spc="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¿Por qué usar Git LFS en proyectos de IA?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32211" y="4710124"/>
            <a:ext cx="9383141" cy="4577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25244" indent="-212622" lvl="1">
              <a:lnSpc>
                <a:spcPts val="3368"/>
              </a:lnSpc>
              <a:buFont typeface="Arial"/>
              <a:buChar char="•"/>
            </a:pPr>
            <a:r>
              <a:rPr lang="en-US" sz="1969" spc="8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Manejo de Modelos y Datos Grandes: </a:t>
            </a:r>
            <a:r>
              <a:rPr lang="en-US" sz="1969" spc="8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Proyectos de IA suelen involucrar modelos entrenados que pueden pesar cientos de megabytes o incluso gigabytes. </a:t>
            </a:r>
            <a:r>
              <a:rPr lang="en-US" sz="1969" spc="82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Git LFS permite almacenar y versionar estos modelos de manera eficiente.</a:t>
            </a:r>
          </a:p>
          <a:p>
            <a:pPr algn="just" marL="425244" indent="-212622" lvl="1">
              <a:lnSpc>
                <a:spcPts val="3368"/>
              </a:lnSpc>
              <a:buFont typeface="Arial"/>
              <a:buChar char="•"/>
            </a:pPr>
            <a:r>
              <a:rPr lang="en-US" sz="1969" spc="8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Optimización del Repositorio: </a:t>
            </a:r>
            <a:r>
              <a:rPr lang="en-US" sz="1969" spc="8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Sin Git LFS, </a:t>
            </a:r>
            <a:r>
              <a:rPr lang="en-US" sz="1969" spc="82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almacenar archivos grandes directamente en Git puede inflar el tamaño del repositorio</a:t>
            </a:r>
            <a:r>
              <a:rPr lang="en-US" sz="1969" spc="8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haciendo que las operaciones como clonación o fetch sean lentas y menos manejables.</a:t>
            </a:r>
          </a:p>
          <a:p>
            <a:pPr algn="just" marL="425244" indent="-212622" lvl="1">
              <a:lnSpc>
                <a:spcPts val="3368"/>
              </a:lnSpc>
              <a:buFont typeface="Arial"/>
              <a:buChar char="•"/>
            </a:pPr>
            <a:r>
              <a:rPr lang="en-US" sz="1969" spc="8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Versionado de Artefactos Binarios: </a:t>
            </a:r>
            <a:r>
              <a:rPr lang="en-US" sz="1969" spc="8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Git LFS facilita el versionado de archivos binarios como imágenes, vídeos, datos entrenados, etc.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3974" y="842889"/>
            <a:ext cx="1092015" cy="925848"/>
            <a:chOff x="0" y="0"/>
            <a:chExt cx="376980" cy="3196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980" cy="319617"/>
            </a:xfrm>
            <a:custGeom>
              <a:avLst/>
              <a:gdLst/>
              <a:ahLst/>
              <a:cxnLst/>
              <a:rect r="r" b="b" t="t" l="l"/>
              <a:pathLst>
                <a:path h="319617" w="376980">
                  <a:moveTo>
                    <a:pt x="63806" y="0"/>
                  </a:moveTo>
                  <a:lnTo>
                    <a:pt x="313174" y="0"/>
                  </a:lnTo>
                  <a:cubicBezTo>
                    <a:pt x="348413" y="0"/>
                    <a:pt x="376980" y="28567"/>
                    <a:pt x="376980" y="63806"/>
                  </a:cubicBezTo>
                  <a:lnTo>
                    <a:pt x="376980" y="255811"/>
                  </a:lnTo>
                  <a:cubicBezTo>
                    <a:pt x="376980" y="291050"/>
                    <a:pt x="348413" y="319617"/>
                    <a:pt x="313174" y="319617"/>
                  </a:cubicBezTo>
                  <a:lnTo>
                    <a:pt x="63806" y="319617"/>
                  </a:lnTo>
                  <a:cubicBezTo>
                    <a:pt x="28567" y="319617"/>
                    <a:pt x="0" y="291050"/>
                    <a:pt x="0" y="255811"/>
                  </a:cubicBezTo>
                  <a:lnTo>
                    <a:pt x="0" y="63806"/>
                  </a:lnTo>
                  <a:cubicBezTo>
                    <a:pt x="0" y="28567"/>
                    <a:pt x="28567" y="0"/>
                    <a:pt x="63806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376980" cy="4434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44598" y="895298"/>
            <a:ext cx="810766" cy="821029"/>
          </a:xfrm>
          <a:custGeom>
            <a:avLst/>
            <a:gdLst/>
            <a:ahLst/>
            <a:cxnLst/>
            <a:rect r="r" b="b" t="t" l="l"/>
            <a:pathLst>
              <a:path h="821029" w="810766">
                <a:moveTo>
                  <a:pt x="0" y="0"/>
                </a:moveTo>
                <a:lnTo>
                  <a:pt x="810766" y="0"/>
                </a:lnTo>
                <a:lnTo>
                  <a:pt x="810766" y="821029"/>
                </a:lnTo>
                <a:lnTo>
                  <a:pt x="0" y="821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-4739321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9525093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16754" y="5060319"/>
            <a:ext cx="8465847" cy="3910178"/>
          </a:xfrm>
          <a:custGeom>
            <a:avLst/>
            <a:gdLst/>
            <a:ahLst/>
            <a:cxnLst/>
            <a:rect r="r" b="b" t="t" l="l"/>
            <a:pathLst>
              <a:path h="3910178" w="8465847">
                <a:moveTo>
                  <a:pt x="0" y="0"/>
                </a:moveTo>
                <a:lnTo>
                  <a:pt x="8465847" y="0"/>
                </a:lnTo>
                <a:lnTo>
                  <a:pt x="8465847" y="3910179"/>
                </a:lnTo>
                <a:lnTo>
                  <a:pt x="0" y="39101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718917" y="5143500"/>
            <a:ext cx="7850892" cy="1373906"/>
          </a:xfrm>
          <a:custGeom>
            <a:avLst/>
            <a:gdLst/>
            <a:ahLst/>
            <a:cxnLst/>
            <a:rect r="r" b="b" t="t" l="l"/>
            <a:pathLst>
              <a:path h="1373906" w="7850892">
                <a:moveTo>
                  <a:pt x="0" y="0"/>
                </a:moveTo>
                <a:lnTo>
                  <a:pt x="7850892" y="0"/>
                </a:lnTo>
                <a:lnTo>
                  <a:pt x="7850892" y="1373906"/>
                </a:lnTo>
                <a:lnTo>
                  <a:pt x="0" y="13739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139972" y="865539"/>
            <a:ext cx="15989046" cy="754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70"/>
              </a:lnSpc>
              <a:spcBef>
                <a:spcPct val="0"/>
              </a:spcBef>
            </a:pPr>
            <a:r>
              <a:rPr lang="en-US" sz="4407">
                <a:solidFill>
                  <a:srgbClr val="000000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HERRAMIENTAS DE GIT PARA IA II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6754" y="1759212"/>
            <a:ext cx="6973342" cy="71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85"/>
              </a:lnSpc>
            </a:pPr>
            <a:r>
              <a:rPr lang="en-US" sz="3500" spc="147">
                <a:solidFill>
                  <a:srgbClr val="000000"/>
                </a:solidFill>
                <a:latin typeface="Pattanakarn Expanded Bold"/>
                <a:ea typeface="Pattanakarn Expanded Bold"/>
                <a:cs typeface="Pattanakarn Expanded Bold"/>
                <a:sym typeface="Pattanakarn Expanded Bold"/>
              </a:rPr>
              <a:t>¿Cómo funciona Git LFS?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16754" y="2485017"/>
            <a:ext cx="16517092" cy="1164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97"/>
              </a:lnSpc>
              <a:spcBef>
                <a:spcPct val="0"/>
              </a:spcBef>
            </a:pPr>
            <a:r>
              <a:rPr lang="en-US" sz="1869" spc="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Descripción:</a:t>
            </a:r>
            <a:r>
              <a:rPr lang="en-US" sz="1869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Git LFS es una extensión para Git que permite versionar archivos grandes y archivos binarios de manera eficiente. En lugar de almacenar los archivos directamente en el repositorio, Git LFS almacena punteros hacia estos archivos y los guarda en un almacenamiento separado.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16754" y="3687895"/>
            <a:ext cx="10328374" cy="71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85"/>
              </a:lnSpc>
            </a:pPr>
            <a:r>
              <a:rPr lang="en-US" sz="3500" spc="147">
                <a:solidFill>
                  <a:srgbClr val="000000"/>
                </a:solidFill>
                <a:latin typeface="Pattanakarn Expanded Bold"/>
                <a:ea typeface="Pattanakarn Expanded Bold"/>
                <a:cs typeface="Pattanakarn Expanded Bold"/>
                <a:sym typeface="Pattanakarn Expanded Bold"/>
              </a:rPr>
              <a:t>Instalación y Configuración de Git LFS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3974" y="4375600"/>
            <a:ext cx="4235797" cy="509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4"/>
              </a:lnSpc>
            </a:pPr>
            <a:r>
              <a:rPr lang="en-US" sz="2569" spc="10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1.Instalación de Git LFS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3974" y="842889"/>
            <a:ext cx="1092015" cy="925848"/>
            <a:chOff x="0" y="0"/>
            <a:chExt cx="376980" cy="3196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980" cy="319617"/>
            </a:xfrm>
            <a:custGeom>
              <a:avLst/>
              <a:gdLst/>
              <a:ahLst/>
              <a:cxnLst/>
              <a:rect r="r" b="b" t="t" l="l"/>
              <a:pathLst>
                <a:path h="319617" w="376980">
                  <a:moveTo>
                    <a:pt x="63806" y="0"/>
                  </a:moveTo>
                  <a:lnTo>
                    <a:pt x="313174" y="0"/>
                  </a:lnTo>
                  <a:cubicBezTo>
                    <a:pt x="348413" y="0"/>
                    <a:pt x="376980" y="28567"/>
                    <a:pt x="376980" y="63806"/>
                  </a:cubicBezTo>
                  <a:lnTo>
                    <a:pt x="376980" y="255811"/>
                  </a:lnTo>
                  <a:cubicBezTo>
                    <a:pt x="376980" y="291050"/>
                    <a:pt x="348413" y="319617"/>
                    <a:pt x="313174" y="319617"/>
                  </a:cubicBezTo>
                  <a:lnTo>
                    <a:pt x="63806" y="319617"/>
                  </a:lnTo>
                  <a:cubicBezTo>
                    <a:pt x="28567" y="319617"/>
                    <a:pt x="0" y="291050"/>
                    <a:pt x="0" y="255811"/>
                  </a:cubicBezTo>
                  <a:lnTo>
                    <a:pt x="0" y="63806"/>
                  </a:lnTo>
                  <a:cubicBezTo>
                    <a:pt x="0" y="28567"/>
                    <a:pt x="28567" y="0"/>
                    <a:pt x="63806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376980" cy="4434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44598" y="895298"/>
            <a:ext cx="810766" cy="821029"/>
          </a:xfrm>
          <a:custGeom>
            <a:avLst/>
            <a:gdLst/>
            <a:ahLst/>
            <a:cxnLst/>
            <a:rect r="r" b="b" t="t" l="l"/>
            <a:pathLst>
              <a:path h="821029" w="810766">
                <a:moveTo>
                  <a:pt x="0" y="0"/>
                </a:moveTo>
                <a:lnTo>
                  <a:pt x="810766" y="0"/>
                </a:lnTo>
                <a:lnTo>
                  <a:pt x="810766" y="821029"/>
                </a:lnTo>
                <a:lnTo>
                  <a:pt x="0" y="821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-4739321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9525093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2570742"/>
            <a:ext cx="8780898" cy="1311780"/>
          </a:xfrm>
          <a:custGeom>
            <a:avLst/>
            <a:gdLst/>
            <a:ahLst/>
            <a:cxnLst/>
            <a:rect r="r" b="b" t="t" l="l"/>
            <a:pathLst>
              <a:path h="1311780" w="8780898">
                <a:moveTo>
                  <a:pt x="0" y="0"/>
                </a:moveTo>
                <a:lnTo>
                  <a:pt x="8780898" y="0"/>
                </a:lnTo>
                <a:lnTo>
                  <a:pt x="8780898" y="1311780"/>
                </a:lnTo>
                <a:lnTo>
                  <a:pt x="0" y="13117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5534259"/>
            <a:ext cx="8925014" cy="1282800"/>
          </a:xfrm>
          <a:custGeom>
            <a:avLst/>
            <a:gdLst/>
            <a:ahLst/>
            <a:cxnLst/>
            <a:rect r="r" b="b" t="t" l="l"/>
            <a:pathLst>
              <a:path h="1282800" w="8925014">
                <a:moveTo>
                  <a:pt x="0" y="0"/>
                </a:moveTo>
                <a:lnTo>
                  <a:pt x="8925014" y="0"/>
                </a:lnTo>
                <a:lnTo>
                  <a:pt x="8925014" y="1282800"/>
                </a:lnTo>
                <a:lnTo>
                  <a:pt x="0" y="1282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242822" y="7094236"/>
            <a:ext cx="8826192" cy="1922269"/>
          </a:xfrm>
          <a:custGeom>
            <a:avLst/>
            <a:gdLst/>
            <a:ahLst/>
            <a:cxnLst/>
            <a:rect r="r" b="b" t="t" l="l"/>
            <a:pathLst>
              <a:path h="1922269" w="8826192">
                <a:moveTo>
                  <a:pt x="0" y="0"/>
                </a:moveTo>
                <a:lnTo>
                  <a:pt x="8826192" y="0"/>
                </a:lnTo>
                <a:lnTo>
                  <a:pt x="8826192" y="1922269"/>
                </a:lnTo>
                <a:lnTo>
                  <a:pt x="0" y="19222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139972" y="865539"/>
            <a:ext cx="15989046" cy="754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70"/>
              </a:lnSpc>
              <a:spcBef>
                <a:spcPct val="0"/>
              </a:spcBef>
            </a:pPr>
            <a:r>
              <a:rPr lang="en-US" sz="4407">
                <a:solidFill>
                  <a:srgbClr val="000000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HERRAMIENTAS DE GIT PARA IA III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16754" y="1806837"/>
            <a:ext cx="5805339" cy="504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5"/>
              </a:lnSpc>
            </a:pPr>
            <a:r>
              <a:rPr lang="en-US" sz="2500" spc="105">
                <a:solidFill>
                  <a:srgbClr val="000000"/>
                </a:solidFill>
                <a:latin typeface="Pattanakarn Expanded Bold"/>
                <a:ea typeface="Pattanakarn Expanded Bold"/>
                <a:cs typeface="Pattanakarn Expanded Bold"/>
                <a:sym typeface="Pattanakarn Expanded Bold"/>
              </a:rPr>
              <a:t>2. Rastrear Archivos Grandes: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16754" y="2485017"/>
            <a:ext cx="7833261" cy="1114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2065" indent="-191033" lvl="1">
              <a:lnSpc>
                <a:spcPts val="3026"/>
              </a:lnSpc>
              <a:buFont typeface="Arial"/>
              <a:buChar char="•"/>
            </a:pPr>
            <a:r>
              <a:rPr lang="en-US" sz="1769" spc="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Para empezar a rastrear un tipo específico de archivo con Git LFS, se utiliza el comando </a:t>
            </a:r>
            <a:r>
              <a:rPr lang="en-US" sz="1769" spc="74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git lfs track</a:t>
            </a:r>
            <a:r>
              <a:rPr lang="en-US" sz="1769" spc="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Por ejemplo, para rastrear todos los archivos de modelo con extensión .h5: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3974" y="3665797"/>
            <a:ext cx="7892638" cy="1114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2143" indent="-191072" lvl="1">
              <a:lnSpc>
                <a:spcPts val="3026"/>
              </a:lnSpc>
              <a:buFont typeface="Arial"/>
              <a:buChar char="•"/>
            </a:pPr>
            <a:r>
              <a:rPr lang="en-US" sz="1770" spc="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Esto añade una entrada en un archivo .gitattributes en la raíz del repositorio que especifica qué archivos deben ser manejados por Git LFS.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69717" y="4865604"/>
            <a:ext cx="9100096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499" spc="104">
                <a:solidFill>
                  <a:srgbClr val="000000"/>
                </a:solidFill>
                <a:latin typeface="Pattanakarn Expanded Bold"/>
                <a:ea typeface="Pattanakarn Expanded Bold"/>
                <a:cs typeface="Pattanakarn Expanded Bold"/>
                <a:sym typeface="Pattanakarn Expanded Bold"/>
              </a:rPr>
              <a:t>3. Comando para Rastrear Archivos Existentes: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69717" y="5562803"/>
            <a:ext cx="7892638" cy="733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2065" indent="-191033" lvl="1">
              <a:lnSpc>
                <a:spcPts val="3026"/>
              </a:lnSpc>
              <a:buFont typeface="Arial"/>
              <a:buChar char="•"/>
            </a:pPr>
            <a:r>
              <a:rPr lang="en-US" sz="1769" spc="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 tienes archivos grandes en tu repositorio y deseas migrarlos a Git LFS, puedes usar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03974" y="6425582"/>
            <a:ext cx="3371999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499" spc="104">
                <a:solidFill>
                  <a:srgbClr val="000000"/>
                </a:solidFill>
                <a:latin typeface="Pattanakarn Expanded Bold"/>
                <a:ea typeface="Pattanakarn Expanded Bold"/>
                <a:cs typeface="Pattanakarn Expanded Bold"/>
                <a:sym typeface="Pattanakarn Expanded Bold"/>
              </a:rPr>
              <a:t>4. Commit y Push: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69717" y="7103761"/>
            <a:ext cx="8446325" cy="1495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2065" indent="-191033" lvl="1">
              <a:lnSpc>
                <a:spcPts val="3026"/>
              </a:lnSpc>
              <a:buFont typeface="Arial"/>
              <a:buChar char="•"/>
            </a:pPr>
            <a:r>
              <a:rPr lang="en-US" sz="1769" spc="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Luego de rastrear los archivos con Git LFS, puedes realizar commits y push como de costumbre. Los archivos grandes serán almacenados en el servidor de Git LFS en lugar del repositorio Git principal: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3974" y="842889"/>
            <a:ext cx="1092015" cy="925848"/>
            <a:chOff x="0" y="0"/>
            <a:chExt cx="376980" cy="3196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980" cy="319617"/>
            </a:xfrm>
            <a:custGeom>
              <a:avLst/>
              <a:gdLst/>
              <a:ahLst/>
              <a:cxnLst/>
              <a:rect r="r" b="b" t="t" l="l"/>
              <a:pathLst>
                <a:path h="319617" w="376980">
                  <a:moveTo>
                    <a:pt x="63806" y="0"/>
                  </a:moveTo>
                  <a:lnTo>
                    <a:pt x="313174" y="0"/>
                  </a:lnTo>
                  <a:cubicBezTo>
                    <a:pt x="348413" y="0"/>
                    <a:pt x="376980" y="28567"/>
                    <a:pt x="376980" y="63806"/>
                  </a:cubicBezTo>
                  <a:lnTo>
                    <a:pt x="376980" y="255811"/>
                  </a:lnTo>
                  <a:cubicBezTo>
                    <a:pt x="376980" y="291050"/>
                    <a:pt x="348413" y="319617"/>
                    <a:pt x="313174" y="319617"/>
                  </a:cubicBezTo>
                  <a:lnTo>
                    <a:pt x="63806" y="319617"/>
                  </a:lnTo>
                  <a:cubicBezTo>
                    <a:pt x="28567" y="319617"/>
                    <a:pt x="0" y="291050"/>
                    <a:pt x="0" y="255811"/>
                  </a:cubicBezTo>
                  <a:lnTo>
                    <a:pt x="0" y="63806"/>
                  </a:lnTo>
                  <a:cubicBezTo>
                    <a:pt x="0" y="28567"/>
                    <a:pt x="28567" y="0"/>
                    <a:pt x="63806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376980" cy="4434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44598" y="895298"/>
            <a:ext cx="810766" cy="821029"/>
          </a:xfrm>
          <a:custGeom>
            <a:avLst/>
            <a:gdLst/>
            <a:ahLst/>
            <a:cxnLst/>
            <a:rect r="r" b="b" t="t" l="l"/>
            <a:pathLst>
              <a:path h="821029" w="810766">
                <a:moveTo>
                  <a:pt x="0" y="0"/>
                </a:moveTo>
                <a:lnTo>
                  <a:pt x="810766" y="0"/>
                </a:lnTo>
                <a:lnTo>
                  <a:pt x="810766" y="821029"/>
                </a:lnTo>
                <a:lnTo>
                  <a:pt x="0" y="821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-4739321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8826504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39972" y="865539"/>
            <a:ext cx="15989046" cy="754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70"/>
              </a:lnSpc>
              <a:spcBef>
                <a:spcPct val="0"/>
              </a:spcBef>
            </a:pPr>
            <a:r>
              <a:rPr lang="en-US" sz="4407">
                <a:solidFill>
                  <a:srgbClr val="000000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HERRAMIENTAS DE GIT PARA IA IV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16754" y="2570742"/>
            <a:ext cx="7988220" cy="2004385"/>
            <a:chOff x="0" y="0"/>
            <a:chExt cx="15879525" cy="398445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879652" cy="3984580"/>
            </a:xfrm>
            <a:custGeom>
              <a:avLst/>
              <a:gdLst/>
              <a:ahLst/>
              <a:cxnLst/>
              <a:rect r="r" b="b" t="t" l="l"/>
              <a:pathLst>
                <a:path h="3984580" w="15879652">
                  <a:moveTo>
                    <a:pt x="13891544" y="0"/>
                  </a:moveTo>
                  <a:lnTo>
                    <a:pt x="0" y="0"/>
                  </a:lnTo>
                  <a:lnTo>
                    <a:pt x="0" y="2244665"/>
                  </a:lnTo>
                  <a:cubicBezTo>
                    <a:pt x="0" y="3192735"/>
                    <a:pt x="791845" y="3984580"/>
                    <a:pt x="1765046" y="3984580"/>
                  </a:cubicBezTo>
                  <a:lnTo>
                    <a:pt x="15879652" y="3984580"/>
                  </a:lnTo>
                  <a:lnTo>
                    <a:pt x="15879652" y="1739810"/>
                  </a:lnTo>
                  <a:cubicBezTo>
                    <a:pt x="15879525" y="791845"/>
                    <a:pt x="15087806" y="0"/>
                    <a:pt x="13891544" y="0"/>
                  </a:cubicBezTo>
                  <a:close/>
                  <a:moveTo>
                    <a:pt x="15752525" y="3857453"/>
                  </a:moveTo>
                  <a:lnTo>
                    <a:pt x="1765046" y="3857453"/>
                  </a:lnTo>
                  <a:cubicBezTo>
                    <a:pt x="861822" y="3857453"/>
                    <a:pt x="127000" y="3122630"/>
                    <a:pt x="127000" y="2244665"/>
                  </a:cubicBezTo>
                  <a:lnTo>
                    <a:pt x="127000" y="127000"/>
                  </a:lnTo>
                  <a:lnTo>
                    <a:pt x="13891544" y="127000"/>
                  </a:lnTo>
                  <a:cubicBezTo>
                    <a:pt x="15017831" y="127000"/>
                    <a:pt x="15752652" y="861822"/>
                    <a:pt x="15752652" y="1739810"/>
                  </a:cubicBezTo>
                  <a:lnTo>
                    <a:pt x="15752652" y="3857453"/>
                  </a:lnTo>
                  <a:close/>
                </a:path>
              </a:pathLst>
            </a:custGeom>
            <a:solidFill>
              <a:srgbClr val="8CB2DB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16754" y="1759212"/>
            <a:ext cx="11989743" cy="71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85"/>
              </a:lnSpc>
            </a:pPr>
            <a:r>
              <a:rPr lang="en-US" sz="3500" spc="147">
                <a:solidFill>
                  <a:srgbClr val="000000"/>
                </a:solidFill>
                <a:latin typeface="Pattanakarn Expanded Bold"/>
                <a:ea typeface="Pattanakarn Expanded Bold"/>
                <a:cs typeface="Pattanakarn Expanded Bold"/>
                <a:sym typeface="Pattanakarn Expanded Bold"/>
              </a:rPr>
              <a:t>Git LFS: Uso Práctico de en Proyectos de IA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16754" y="2694567"/>
            <a:ext cx="7491845" cy="1495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2065" indent="-191033" lvl="1">
              <a:lnSpc>
                <a:spcPts val="3026"/>
              </a:lnSpc>
              <a:buFont typeface="Arial"/>
              <a:buChar char="•"/>
            </a:pPr>
            <a:r>
              <a:rPr lang="en-US" sz="1769" spc="7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Ejemplo 1:</a:t>
            </a:r>
            <a:r>
              <a:rPr lang="en-US" sz="1769" spc="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Un equipo de IA que trabaja en un proyecto de clasificación de imágenes podría usar Git LFS para manejar conjuntos de datos de entrenamiento que pesan varios gigabytes.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16754" y="4670376"/>
            <a:ext cx="6423571" cy="71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85"/>
              </a:lnSpc>
            </a:pPr>
            <a:r>
              <a:rPr lang="en-US" sz="3500" spc="147">
                <a:solidFill>
                  <a:srgbClr val="000000"/>
                </a:solidFill>
                <a:latin typeface="Pattanakarn Expanded Bold"/>
                <a:ea typeface="Pattanakarn Expanded Bold"/>
                <a:cs typeface="Pattanakarn Expanded Bold"/>
                <a:sym typeface="Pattanakarn Expanded Bold"/>
              </a:rPr>
              <a:t>Limitaciones de Git LFS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8985168" y="2570742"/>
            <a:ext cx="8674925" cy="2005791"/>
            <a:chOff x="0" y="0"/>
            <a:chExt cx="17497061" cy="404562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7497189" cy="4045748"/>
            </a:xfrm>
            <a:custGeom>
              <a:avLst/>
              <a:gdLst/>
              <a:ahLst/>
              <a:cxnLst/>
              <a:rect r="r" b="b" t="t" l="l"/>
              <a:pathLst>
                <a:path h="4045748" w="17497189">
                  <a:moveTo>
                    <a:pt x="15471225" y="0"/>
                  </a:moveTo>
                  <a:lnTo>
                    <a:pt x="0" y="0"/>
                  </a:lnTo>
                  <a:lnTo>
                    <a:pt x="0" y="2305183"/>
                  </a:lnTo>
                  <a:cubicBezTo>
                    <a:pt x="0" y="3253903"/>
                    <a:pt x="791845" y="4045748"/>
                    <a:pt x="1765046" y="4045748"/>
                  </a:cubicBezTo>
                  <a:lnTo>
                    <a:pt x="17497189" y="4045748"/>
                  </a:lnTo>
                  <a:lnTo>
                    <a:pt x="17497189" y="1740463"/>
                  </a:lnTo>
                  <a:cubicBezTo>
                    <a:pt x="17497062" y="791845"/>
                    <a:pt x="16705343" y="0"/>
                    <a:pt x="15471225" y="0"/>
                  </a:cubicBezTo>
                  <a:close/>
                  <a:moveTo>
                    <a:pt x="17370062" y="3918621"/>
                  </a:moveTo>
                  <a:lnTo>
                    <a:pt x="1765046" y="3918621"/>
                  </a:lnTo>
                  <a:cubicBezTo>
                    <a:pt x="861822" y="3918621"/>
                    <a:pt x="127000" y="3183798"/>
                    <a:pt x="127000" y="2305183"/>
                  </a:cubicBezTo>
                  <a:lnTo>
                    <a:pt x="127000" y="127000"/>
                  </a:lnTo>
                  <a:lnTo>
                    <a:pt x="15471225" y="127000"/>
                  </a:lnTo>
                  <a:cubicBezTo>
                    <a:pt x="16635366" y="127000"/>
                    <a:pt x="17370189" y="861822"/>
                    <a:pt x="17370189" y="1740463"/>
                  </a:cubicBezTo>
                  <a:lnTo>
                    <a:pt x="17370189" y="3918621"/>
                  </a:lnTo>
                  <a:close/>
                </a:path>
              </a:pathLst>
            </a:custGeom>
            <a:solidFill>
              <a:srgbClr val="8CB2DB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9238423" y="2766256"/>
            <a:ext cx="7769431" cy="1423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67031" indent="-183515" lvl="1">
              <a:lnSpc>
                <a:spcPts val="2907"/>
              </a:lnSpc>
              <a:buFont typeface="Arial"/>
              <a:buChar char="•"/>
            </a:pPr>
            <a:r>
              <a:rPr lang="en-US" sz="1700" spc="7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Ejemplo 2</a:t>
            </a:r>
            <a:r>
              <a:rPr lang="en-US" sz="1700" spc="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En un proyecto de procesamiento de lenguaje natural (NLP), los modelos pre-entrenados (como BERT o GPT) pueden ser rastreados y versionados utilizando Git LFS, facilitando la colaboración entre miembros del equipo.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16754" y="5556700"/>
            <a:ext cx="16843338" cy="225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2065" indent="-191033" lvl="1">
              <a:lnSpc>
                <a:spcPts val="3026"/>
              </a:lnSpc>
              <a:buFont typeface="Arial"/>
              <a:buChar char="•"/>
            </a:pPr>
            <a:r>
              <a:rPr lang="en-US" sz="1769" spc="7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Soporte del Servidor:</a:t>
            </a:r>
            <a:r>
              <a:rPr lang="en-US" sz="1769" spc="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69" spc="74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No todos los servidores Git soportan Git LFS de manera nativa. </a:t>
            </a:r>
            <a:r>
              <a:rPr lang="en-US" sz="1769" spc="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GitHub, GitLab y Bitbucket ofrecen soporte, pero en algunos casos, puede haber límites en el tamaño del almacenamiento.</a:t>
            </a:r>
          </a:p>
          <a:p>
            <a:pPr algn="just" marL="382065" indent="-191033" lvl="1">
              <a:lnSpc>
                <a:spcPts val="3026"/>
              </a:lnSpc>
              <a:buFont typeface="Arial"/>
              <a:buChar char="•"/>
            </a:pPr>
            <a:r>
              <a:rPr lang="en-US" sz="1769" spc="7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Cuotas y Límites: </a:t>
            </a:r>
            <a:r>
              <a:rPr lang="en-US" sz="1769" spc="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Los servicios de Git que soportan LFS suelen </a:t>
            </a:r>
            <a:r>
              <a:rPr lang="en-US" sz="1769" spc="74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tener cuotas para el almacenamiento de archivos grandes y para la cantidad de datos que pueden transferirse mensualmente</a:t>
            </a:r>
            <a:r>
              <a:rPr lang="en-US" sz="1769" spc="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just" marL="382065" indent="-191033" lvl="1">
              <a:lnSpc>
                <a:spcPts val="3026"/>
              </a:lnSpc>
              <a:buFont typeface="Arial"/>
              <a:buChar char="•"/>
            </a:pPr>
            <a:r>
              <a:rPr lang="en-US" sz="1769" spc="7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Integración con CI/CD:</a:t>
            </a:r>
            <a:r>
              <a:rPr lang="en-US" sz="1769" spc="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Asegurarse de que los pipelines de integración y entrega continua (CI/CD) estén configurados para trabajar con archivos rastreados por LFS es esencial.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3974" y="842889"/>
            <a:ext cx="1092015" cy="925848"/>
            <a:chOff x="0" y="0"/>
            <a:chExt cx="376980" cy="3196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980" cy="319617"/>
            </a:xfrm>
            <a:custGeom>
              <a:avLst/>
              <a:gdLst/>
              <a:ahLst/>
              <a:cxnLst/>
              <a:rect r="r" b="b" t="t" l="l"/>
              <a:pathLst>
                <a:path h="319617" w="376980">
                  <a:moveTo>
                    <a:pt x="63806" y="0"/>
                  </a:moveTo>
                  <a:lnTo>
                    <a:pt x="313174" y="0"/>
                  </a:lnTo>
                  <a:cubicBezTo>
                    <a:pt x="348413" y="0"/>
                    <a:pt x="376980" y="28567"/>
                    <a:pt x="376980" y="63806"/>
                  </a:cubicBezTo>
                  <a:lnTo>
                    <a:pt x="376980" y="255811"/>
                  </a:lnTo>
                  <a:cubicBezTo>
                    <a:pt x="376980" y="291050"/>
                    <a:pt x="348413" y="319617"/>
                    <a:pt x="313174" y="319617"/>
                  </a:cubicBezTo>
                  <a:lnTo>
                    <a:pt x="63806" y="319617"/>
                  </a:lnTo>
                  <a:cubicBezTo>
                    <a:pt x="28567" y="319617"/>
                    <a:pt x="0" y="291050"/>
                    <a:pt x="0" y="255811"/>
                  </a:cubicBezTo>
                  <a:lnTo>
                    <a:pt x="0" y="63806"/>
                  </a:lnTo>
                  <a:cubicBezTo>
                    <a:pt x="0" y="28567"/>
                    <a:pt x="28567" y="0"/>
                    <a:pt x="63806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376980" cy="4434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44598" y="895298"/>
            <a:ext cx="810766" cy="821029"/>
          </a:xfrm>
          <a:custGeom>
            <a:avLst/>
            <a:gdLst/>
            <a:ahLst/>
            <a:cxnLst/>
            <a:rect r="r" b="b" t="t" l="l"/>
            <a:pathLst>
              <a:path h="821029" w="810766">
                <a:moveTo>
                  <a:pt x="0" y="0"/>
                </a:moveTo>
                <a:lnTo>
                  <a:pt x="810766" y="0"/>
                </a:lnTo>
                <a:lnTo>
                  <a:pt x="810766" y="821029"/>
                </a:lnTo>
                <a:lnTo>
                  <a:pt x="0" y="821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-4739321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03974" y="8250043"/>
            <a:ext cx="8748599" cy="1256386"/>
            <a:chOff x="0" y="0"/>
            <a:chExt cx="2198852" cy="315777"/>
          </a:xfrm>
        </p:grpSpPr>
        <p:sp>
          <p:nvSpPr>
            <p:cNvPr name="Freeform 8" id="8">
              <a:hlinkClick r:id="rId6" tooltip="https://konfuzio.com/es/mlflow/"/>
            </p:cNvPr>
            <p:cNvSpPr/>
            <p:nvPr/>
          </p:nvSpPr>
          <p:spPr>
            <a:xfrm flipH="false" flipV="false" rot="0">
              <a:off x="0" y="0"/>
              <a:ext cx="2198852" cy="315777"/>
            </a:xfrm>
            <a:custGeom>
              <a:avLst/>
              <a:gdLst/>
              <a:ahLst/>
              <a:cxnLst/>
              <a:rect r="r" b="b" t="t" l="l"/>
              <a:pathLst>
                <a:path h="315777" w="2198852">
                  <a:moveTo>
                    <a:pt x="13274" y="0"/>
                  </a:moveTo>
                  <a:lnTo>
                    <a:pt x="2185578" y="0"/>
                  </a:lnTo>
                  <a:cubicBezTo>
                    <a:pt x="2192909" y="0"/>
                    <a:pt x="2198852" y="5943"/>
                    <a:pt x="2198852" y="13274"/>
                  </a:cubicBezTo>
                  <a:lnTo>
                    <a:pt x="2198852" y="302503"/>
                  </a:lnTo>
                  <a:cubicBezTo>
                    <a:pt x="2198852" y="309834"/>
                    <a:pt x="2192909" y="315777"/>
                    <a:pt x="2185578" y="315777"/>
                  </a:cubicBezTo>
                  <a:lnTo>
                    <a:pt x="13274" y="315777"/>
                  </a:lnTo>
                  <a:cubicBezTo>
                    <a:pt x="9754" y="315777"/>
                    <a:pt x="6377" y="314378"/>
                    <a:pt x="3888" y="311889"/>
                  </a:cubicBezTo>
                  <a:cubicBezTo>
                    <a:pt x="1399" y="309400"/>
                    <a:pt x="0" y="306023"/>
                    <a:pt x="0" y="302503"/>
                  </a:cubicBezTo>
                  <a:lnTo>
                    <a:pt x="0" y="13274"/>
                  </a:lnTo>
                  <a:cubicBezTo>
                    <a:pt x="0" y="9754"/>
                    <a:pt x="1399" y="6377"/>
                    <a:pt x="3888" y="3888"/>
                  </a:cubicBezTo>
                  <a:cubicBezTo>
                    <a:pt x="6377" y="1399"/>
                    <a:pt x="9754" y="0"/>
                    <a:pt x="13274" y="0"/>
                  </a:cubicBezTo>
                  <a:close/>
                </a:path>
              </a:pathLst>
            </a:custGeom>
            <a:solidFill>
              <a:srgbClr val="FFFFFF"/>
            </a:solidFill>
            <a:ln w="47625" cap="sq">
              <a:gradFill>
                <a:gsLst>
                  <a:gs pos="0">
                    <a:srgbClr val="00F6B7">
                      <a:alpha val="100000"/>
                    </a:srgbClr>
                  </a:gs>
                  <a:gs pos="100000">
                    <a:srgbClr val="057FC0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95250"/>
              <a:ext cx="2198852" cy="411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2898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895536" y="8451005"/>
            <a:ext cx="2527566" cy="854460"/>
            <a:chOff x="0" y="0"/>
            <a:chExt cx="635272" cy="214758"/>
          </a:xfrm>
        </p:grpSpPr>
        <p:sp>
          <p:nvSpPr>
            <p:cNvPr name="Freeform 11" id="11">
              <a:hlinkClick r:id="rId7" tooltip="https://konfuzio.com/es/mlflow/"/>
            </p:cNvPr>
            <p:cNvSpPr/>
            <p:nvPr/>
          </p:nvSpPr>
          <p:spPr>
            <a:xfrm flipH="false" flipV="false" rot="0">
              <a:off x="0" y="0"/>
              <a:ext cx="635272" cy="214758"/>
            </a:xfrm>
            <a:custGeom>
              <a:avLst/>
              <a:gdLst/>
              <a:ahLst/>
              <a:cxnLst/>
              <a:rect r="r" b="b" t="t" l="l"/>
              <a:pathLst>
                <a:path h="214758" w="635272">
                  <a:moveTo>
                    <a:pt x="45945" y="0"/>
                  </a:moveTo>
                  <a:lnTo>
                    <a:pt x="589327" y="0"/>
                  </a:lnTo>
                  <a:cubicBezTo>
                    <a:pt x="614702" y="0"/>
                    <a:pt x="635272" y="20570"/>
                    <a:pt x="635272" y="45945"/>
                  </a:cubicBezTo>
                  <a:lnTo>
                    <a:pt x="635272" y="168813"/>
                  </a:lnTo>
                  <a:cubicBezTo>
                    <a:pt x="635272" y="194188"/>
                    <a:pt x="614702" y="214758"/>
                    <a:pt x="589327" y="214758"/>
                  </a:cubicBezTo>
                  <a:lnTo>
                    <a:pt x="45945" y="214758"/>
                  </a:lnTo>
                  <a:cubicBezTo>
                    <a:pt x="33760" y="214758"/>
                    <a:pt x="22073" y="209917"/>
                    <a:pt x="13457" y="201301"/>
                  </a:cubicBezTo>
                  <a:cubicBezTo>
                    <a:pt x="4841" y="192685"/>
                    <a:pt x="0" y="180998"/>
                    <a:pt x="0" y="168813"/>
                  </a:cubicBezTo>
                  <a:lnTo>
                    <a:pt x="0" y="45945"/>
                  </a:lnTo>
                  <a:cubicBezTo>
                    <a:pt x="0" y="33760"/>
                    <a:pt x="4841" y="22073"/>
                    <a:pt x="13457" y="13457"/>
                  </a:cubicBezTo>
                  <a:cubicBezTo>
                    <a:pt x="22073" y="4841"/>
                    <a:pt x="33760" y="0"/>
                    <a:pt x="45945" y="0"/>
                  </a:cubicBezTo>
                  <a:close/>
                </a:path>
              </a:pathLst>
            </a:custGeom>
            <a:solidFill>
              <a:srgbClr val="FFFFFF"/>
            </a:solidFill>
            <a:ln w="47625" cap="sq">
              <a:gradFill>
                <a:gsLst>
                  <a:gs pos="0">
                    <a:srgbClr val="00F6B7">
                      <a:alpha val="100000"/>
                    </a:srgbClr>
                  </a:gs>
                  <a:gs pos="100000">
                    <a:srgbClr val="057FC0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0"/>
              <a:ext cx="635272" cy="310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2898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317791" y="8647290"/>
            <a:ext cx="1920563" cy="414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16"/>
              </a:lnSpc>
              <a:spcBef>
                <a:spcPct val="0"/>
              </a:spcBef>
            </a:pPr>
            <a:r>
              <a:rPr lang="en-US" sz="2440" spc="102" u="sng">
                <a:solidFill>
                  <a:srgbClr val="000000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MLFlow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2180" y="8415409"/>
            <a:ext cx="5943356" cy="842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16"/>
              </a:lnSpc>
              <a:spcBef>
                <a:spcPct val="0"/>
              </a:spcBef>
            </a:pPr>
            <a:r>
              <a:rPr lang="en-US" sz="2440" spc="102">
                <a:solidFill>
                  <a:srgbClr val="000000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Página con información de interes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0" y="9706453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658193" y="1768737"/>
            <a:ext cx="5138469" cy="7737692"/>
          </a:xfrm>
          <a:custGeom>
            <a:avLst/>
            <a:gdLst/>
            <a:ahLst/>
            <a:cxnLst/>
            <a:rect r="r" b="b" t="t" l="l"/>
            <a:pathLst>
              <a:path h="7737692" w="5138469">
                <a:moveTo>
                  <a:pt x="0" y="0"/>
                </a:moveTo>
                <a:lnTo>
                  <a:pt x="5138469" y="0"/>
                </a:lnTo>
                <a:lnTo>
                  <a:pt x="5138469" y="7737691"/>
                </a:lnTo>
                <a:lnTo>
                  <a:pt x="0" y="77376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577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139972" y="865539"/>
            <a:ext cx="15989046" cy="754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70"/>
              </a:lnSpc>
              <a:spcBef>
                <a:spcPct val="0"/>
              </a:spcBef>
            </a:pPr>
            <a:r>
              <a:rPr lang="en-US" sz="4407">
                <a:solidFill>
                  <a:srgbClr val="000000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HERRAMIENTAS DE GIT PARA IA V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16754" y="1759212"/>
            <a:ext cx="10663309" cy="1497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85"/>
              </a:lnSpc>
            </a:pPr>
            <a:r>
              <a:rPr lang="en-US" sz="3500" spc="147">
                <a:solidFill>
                  <a:srgbClr val="000000"/>
                </a:solidFill>
                <a:latin typeface="Pattanakarn Expanded Bold"/>
                <a:ea typeface="Pattanakarn Expanded Bold"/>
                <a:cs typeface="Pattanakarn Expanded Bold"/>
                <a:sym typeface="Pattanakarn Expanded Bold"/>
              </a:rPr>
              <a:t>MLflow : Uso Práctico de en Proyectos de IA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03974" y="3304167"/>
            <a:ext cx="9421260" cy="123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29"/>
              </a:lnSpc>
              <a:spcBef>
                <a:spcPct val="0"/>
              </a:spcBef>
            </a:pPr>
            <a:r>
              <a:rPr lang="en-US" sz="1946" spc="8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MLflow</a:t>
            </a:r>
            <a:r>
              <a:rPr lang="en-US" sz="1946" spc="8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es una plataforma de código abierto diseñada para gestionar el ciclo de vida completo de modelos de aprendizaje automático (Machine Learning, ML)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03974" y="4581331"/>
            <a:ext cx="1727150" cy="563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6"/>
              </a:lnSpc>
              <a:spcBef>
                <a:spcPct val="0"/>
              </a:spcBef>
            </a:pPr>
            <a:r>
              <a:rPr lang="en-US" sz="2769" spc="11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Ventajas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03974" y="5289257"/>
            <a:ext cx="9302507" cy="3331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20323" indent="-210162" lvl="1">
              <a:lnSpc>
                <a:spcPts val="3329"/>
              </a:lnSpc>
              <a:spcBef>
                <a:spcPct val="0"/>
              </a:spcBef>
              <a:buFont typeface="Arial"/>
              <a:buChar char="•"/>
            </a:pPr>
            <a:r>
              <a:rPr lang="en-US" sz="1946" spc="8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Simp</a:t>
            </a:r>
            <a:r>
              <a:rPr lang="en-US" sz="1946" spc="8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licidad: </a:t>
            </a:r>
            <a:r>
              <a:rPr lang="en-US" sz="1946" spc="8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Proporciona una interfaz sencilla y unificada para la gestión de todo el ciclo de vida del modelo.</a:t>
            </a:r>
          </a:p>
          <a:p>
            <a:pPr algn="just" marL="420323" indent="-210162" lvl="1">
              <a:lnSpc>
                <a:spcPts val="3329"/>
              </a:lnSpc>
              <a:spcBef>
                <a:spcPct val="0"/>
              </a:spcBef>
              <a:buFont typeface="Arial"/>
              <a:buChar char="•"/>
            </a:pPr>
            <a:r>
              <a:rPr lang="en-US" sz="1946" spc="8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Escalabilidad: </a:t>
            </a:r>
            <a:r>
              <a:rPr lang="en-US" sz="1946" spc="8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Desde pequeños proyectos locales hasta implementaciones a gran escala en la nube.</a:t>
            </a:r>
          </a:p>
          <a:p>
            <a:pPr algn="just" marL="420323" indent="-210162" lvl="1">
              <a:lnSpc>
                <a:spcPts val="3329"/>
              </a:lnSpc>
              <a:spcBef>
                <a:spcPct val="0"/>
              </a:spcBef>
              <a:buFont typeface="Arial"/>
              <a:buChar char="•"/>
            </a:pPr>
            <a:r>
              <a:rPr lang="en-US" sz="1946" spc="8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Comunidad Activa: </a:t>
            </a:r>
            <a:r>
              <a:rPr lang="en-US" sz="1946" spc="8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 ser una herramienta de código abierto, MLflow cuenta con una comunidad activa que contribuye con mejoras continuas y nuevos plugins.</a:t>
            </a:r>
          </a:p>
          <a:p>
            <a:pPr algn="just">
              <a:lnSpc>
                <a:spcPts val="332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3974" y="842889"/>
            <a:ext cx="1092015" cy="925848"/>
            <a:chOff x="0" y="0"/>
            <a:chExt cx="376980" cy="3196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980" cy="319617"/>
            </a:xfrm>
            <a:custGeom>
              <a:avLst/>
              <a:gdLst/>
              <a:ahLst/>
              <a:cxnLst/>
              <a:rect r="r" b="b" t="t" l="l"/>
              <a:pathLst>
                <a:path h="319617" w="376980">
                  <a:moveTo>
                    <a:pt x="63806" y="0"/>
                  </a:moveTo>
                  <a:lnTo>
                    <a:pt x="313174" y="0"/>
                  </a:lnTo>
                  <a:cubicBezTo>
                    <a:pt x="348413" y="0"/>
                    <a:pt x="376980" y="28567"/>
                    <a:pt x="376980" y="63806"/>
                  </a:cubicBezTo>
                  <a:lnTo>
                    <a:pt x="376980" y="255811"/>
                  </a:lnTo>
                  <a:cubicBezTo>
                    <a:pt x="376980" y="291050"/>
                    <a:pt x="348413" y="319617"/>
                    <a:pt x="313174" y="319617"/>
                  </a:cubicBezTo>
                  <a:lnTo>
                    <a:pt x="63806" y="319617"/>
                  </a:lnTo>
                  <a:cubicBezTo>
                    <a:pt x="28567" y="319617"/>
                    <a:pt x="0" y="291050"/>
                    <a:pt x="0" y="255811"/>
                  </a:cubicBezTo>
                  <a:lnTo>
                    <a:pt x="0" y="63806"/>
                  </a:lnTo>
                  <a:cubicBezTo>
                    <a:pt x="0" y="28567"/>
                    <a:pt x="28567" y="0"/>
                    <a:pt x="63806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376980" cy="4434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44598" y="895298"/>
            <a:ext cx="810766" cy="821029"/>
          </a:xfrm>
          <a:custGeom>
            <a:avLst/>
            <a:gdLst/>
            <a:ahLst/>
            <a:cxnLst/>
            <a:rect r="r" b="b" t="t" l="l"/>
            <a:pathLst>
              <a:path h="821029" w="810766">
                <a:moveTo>
                  <a:pt x="0" y="0"/>
                </a:moveTo>
                <a:lnTo>
                  <a:pt x="810766" y="0"/>
                </a:lnTo>
                <a:lnTo>
                  <a:pt x="810766" y="821029"/>
                </a:lnTo>
                <a:lnTo>
                  <a:pt x="0" y="821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-4739321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9193133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39972" y="865539"/>
            <a:ext cx="15989046" cy="754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70"/>
              </a:lnSpc>
              <a:spcBef>
                <a:spcPct val="0"/>
              </a:spcBef>
            </a:pPr>
            <a:r>
              <a:rPr lang="en-US" sz="4407">
                <a:solidFill>
                  <a:srgbClr val="000000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HERRAMIENTAS DE GIT PARA IA V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20761" y="1806837"/>
            <a:ext cx="9725769" cy="71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85"/>
              </a:lnSpc>
            </a:pPr>
            <a:r>
              <a:rPr lang="en-US" sz="3500" spc="147">
                <a:solidFill>
                  <a:srgbClr val="000000"/>
                </a:solidFill>
                <a:latin typeface="Pattanakarn Expanded Bold"/>
                <a:ea typeface="Pattanakarn Expanded Bold"/>
                <a:cs typeface="Pattanakarn Expanded Bold"/>
                <a:sym typeface="Pattanakarn Expanded Bold"/>
              </a:rPr>
              <a:t>Principales Componentes de MLflow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08734" y="2921998"/>
            <a:ext cx="4147377" cy="4096215"/>
            <a:chOff x="0" y="0"/>
            <a:chExt cx="8417178" cy="831334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417306" cy="8313472"/>
            </a:xfrm>
            <a:custGeom>
              <a:avLst/>
              <a:gdLst/>
              <a:ahLst/>
              <a:cxnLst/>
              <a:rect r="r" b="b" t="t" l="l"/>
              <a:pathLst>
                <a:path h="8313472" w="8417306">
                  <a:moveTo>
                    <a:pt x="6603847" y="0"/>
                  </a:moveTo>
                  <a:lnTo>
                    <a:pt x="0" y="0"/>
                  </a:lnTo>
                  <a:lnTo>
                    <a:pt x="0" y="6527540"/>
                  </a:lnTo>
                  <a:cubicBezTo>
                    <a:pt x="0" y="7521627"/>
                    <a:pt x="791845" y="8313472"/>
                    <a:pt x="1765046" y="8313472"/>
                  </a:cubicBezTo>
                  <a:lnTo>
                    <a:pt x="8417306" y="8313472"/>
                  </a:lnTo>
                  <a:lnTo>
                    <a:pt x="8417306" y="1786018"/>
                  </a:lnTo>
                  <a:cubicBezTo>
                    <a:pt x="8417178" y="791845"/>
                    <a:pt x="7625460" y="0"/>
                    <a:pt x="6603847" y="0"/>
                  </a:cubicBezTo>
                  <a:close/>
                  <a:moveTo>
                    <a:pt x="8290178" y="8186345"/>
                  </a:moveTo>
                  <a:lnTo>
                    <a:pt x="1765046" y="8186345"/>
                  </a:lnTo>
                  <a:cubicBezTo>
                    <a:pt x="861822" y="8186345"/>
                    <a:pt x="127000" y="7451523"/>
                    <a:pt x="127000" y="6527540"/>
                  </a:cubicBezTo>
                  <a:lnTo>
                    <a:pt x="127000" y="127000"/>
                  </a:lnTo>
                  <a:lnTo>
                    <a:pt x="6603847" y="127000"/>
                  </a:lnTo>
                  <a:cubicBezTo>
                    <a:pt x="7555483" y="127000"/>
                    <a:pt x="8290306" y="861822"/>
                    <a:pt x="8290306" y="1786018"/>
                  </a:cubicBezTo>
                  <a:lnTo>
                    <a:pt x="8290306" y="8186345"/>
                  </a:lnTo>
                  <a:close/>
                </a:path>
              </a:pathLst>
            </a:custGeom>
            <a:gradFill rotWithShape="true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5144242" y="4597885"/>
            <a:ext cx="4325505" cy="4096215"/>
            <a:chOff x="0" y="0"/>
            <a:chExt cx="8664677" cy="820537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664804" cy="8205500"/>
            </a:xfrm>
            <a:custGeom>
              <a:avLst/>
              <a:gdLst/>
              <a:ahLst/>
              <a:cxnLst/>
              <a:rect r="r" b="b" t="t" l="l"/>
              <a:pathLst>
                <a:path h="8205500" w="8664804">
                  <a:moveTo>
                    <a:pt x="6845553" y="0"/>
                  </a:moveTo>
                  <a:lnTo>
                    <a:pt x="0" y="0"/>
                  </a:lnTo>
                  <a:lnTo>
                    <a:pt x="0" y="6420716"/>
                  </a:lnTo>
                  <a:cubicBezTo>
                    <a:pt x="0" y="7413654"/>
                    <a:pt x="791845" y="8205500"/>
                    <a:pt x="1765046" y="8205500"/>
                  </a:cubicBezTo>
                  <a:lnTo>
                    <a:pt x="8664804" y="8205500"/>
                  </a:lnTo>
                  <a:lnTo>
                    <a:pt x="8664804" y="1784866"/>
                  </a:lnTo>
                  <a:cubicBezTo>
                    <a:pt x="8664677" y="791845"/>
                    <a:pt x="7872958" y="0"/>
                    <a:pt x="6845553" y="0"/>
                  </a:cubicBezTo>
                  <a:close/>
                  <a:moveTo>
                    <a:pt x="8537677" y="8078373"/>
                  </a:moveTo>
                  <a:lnTo>
                    <a:pt x="1765046" y="8078373"/>
                  </a:lnTo>
                  <a:cubicBezTo>
                    <a:pt x="861822" y="8078373"/>
                    <a:pt x="127000" y="7343550"/>
                    <a:pt x="127000" y="6420716"/>
                  </a:cubicBezTo>
                  <a:lnTo>
                    <a:pt x="127000" y="127000"/>
                  </a:lnTo>
                  <a:lnTo>
                    <a:pt x="6845553" y="127000"/>
                  </a:lnTo>
                  <a:cubicBezTo>
                    <a:pt x="7802982" y="127000"/>
                    <a:pt x="8537804" y="861822"/>
                    <a:pt x="8537804" y="1784866"/>
                  </a:cubicBezTo>
                  <a:lnTo>
                    <a:pt x="8537804" y="8078373"/>
                  </a:lnTo>
                  <a:close/>
                </a:path>
              </a:pathLst>
            </a:custGeom>
            <a:gradFill rotWithShape="true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755498" y="2921998"/>
            <a:ext cx="4095082" cy="4096215"/>
            <a:chOff x="0" y="0"/>
            <a:chExt cx="8010652" cy="801287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010780" cy="8012998"/>
            </a:xfrm>
            <a:custGeom>
              <a:avLst/>
              <a:gdLst/>
              <a:ahLst/>
              <a:cxnLst/>
              <a:rect r="r" b="b" t="t" l="l"/>
              <a:pathLst>
                <a:path h="8012998" w="8010780">
                  <a:moveTo>
                    <a:pt x="6206835" y="0"/>
                  </a:moveTo>
                  <a:lnTo>
                    <a:pt x="0" y="0"/>
                  </a:lnTo>
                  <a:lnTo>
                    <a:pt x="0" y="6230260"/>
                  </a:lnTo>
                  <a:cubicBezTo>
                    <a:pt x="0" y="7221152"/>
                    <a:pt x="791845" y="8012998"/>
                    <a:pt x="1765046" y="8012998"/>
                  </a:cubicBezTo>
                  <a:lnTo>
                    <a:pt x="8010780" y="8012998"/>
                  </a:lnTo>
                  <a:lnTo>
                    <a:pt x="8010780" y="1782811"/>
                  </a:lnTo>
                  <a:cubicBezTo>
                    <a:pt x="8010653" y="791845"/>
                    <a:pt x="7218935" y="0"/>
                    <a:pt x="6206835" y="0"/>
                  </a:cubicBezTo>
                  <a:close/>
                  <a:moveTo>
                    <a:pt x="7883653" y="7885871"/>
                  </a:moveTo>
                  <a:lnTo>
                    <a:pt x="1765046" y="7885871"/>
                  </a:lnTo>
                  <a:cubicBezTo>
                    <a:pt x="861822" y="7885871"/>
                    <a:pt x="127000" y="7151048"/>
                    <a:pt x="127000" y="6230260"/>
                  </a:cubicBezTo>
                  <a:lnTo>
                    <a:pt x="127000" y="127000"/>
                  </a:lnTo>
                  <a:lnTo>
                    <a:pt x="6206835" y="127000"/>
                  </a:lnTo>
                  <a:cubicBezTo>
                    <a:pt x="7148957" y="127000"/>
                    <a:pt x="7883780" y="861822"/>
                    <a:pt x="7883780" y="1782811"/>
                  </a:cubicBezTo>
                  <a:lnTo>
                    <a:pt x="7883780" y="7885871"/>
                  </a:lnTo>
                  <a:close/>
                </a:path>
              </a:pathLst>
            </a:custGeom>
            <a:gradFill rotWithShape="true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875695" y="4569310"/>
            <a:ext cx="3804477" cy="2279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82"/>
              </a:lnSpc>
            </a:pPr>
            <a:r>
              <a:rPr lang="en-US" sz="1487" spc="6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Características Clave:</a:t>
            </a:r>
          </a:p>
          <a:p>
            <a:pPr algn="just" marL="321169" indent="-160584" lvl="1">
              <a:lnSpc>
                <a:spcPts val="2082"/>
              </a:lnSpc>
              <a:buFont typeface="Arial"/>
              <a:buChar char="•"/>
            </a:pPr>
            <a:r>
              <a:rPr lang="en-US" sz="1487" spc="6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Registro automático de métricas, parámetros y artefactos.</a:t>
            </a:r>
          </a:p>
          <a:p>
            <a:pPr algn="just" marL="321169" indent="-160584" lvl="1">
              <a:lnSpc>
                <a:spcPts val="2082"/>
              </a:lnSpc>
              <a:buFont typeface="Arial"/>
              <a:buChar char="•"/>
            </a:pPr>
            <a:r>
              <a:rPr lang="en-US" sz="1487" spc="6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Soporte para múltiples idiomas y frameworks (Python, R, Java, etc.).</a:t>
            </a:r>
          </a:p>
          <a:p>
            <a:pPr algn="just" marL="321169" indent="-160584" lvl="1">
              <a:lnSpc>
                <a:spcPts val="2082"/>
              </a:lnSpc>
              <a:spcBef>
                <a:spcPct val="0"/>
              </a:spcBef>
              <a:buFont typeface="Arial"/>
              <a:buChar char="•"/>
            </a:pPr>
            <a:r>
              <a:rPr lang="en-US" sz="1487" spc="6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Integración con diversos entornos de ejecución (local, en la nube, en contenedores).</a:t>
            </a:r>
          </a:p>
          <a:p>
            <a:pPr algn="just" marL="0" indent="0" lvl="0">
              <a:lnSpc>
                <a:spcPts val="1802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5362897" y="6208781"/>
            <a:ext cx="3771458" cy="2342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28"/>
              </a:lnSpc>
            </a:pPr>
            <a:r>
              <a:rPr lang="en-US" sz="1520" spc="6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Características Clave:</a:t>
            </a:r>
          </a:p>
          <a:p>
            <a:pPr algn="just" marL="328209" indent="-164105" lvl="1">
              <a:lnSpc>
                <a:spcPts val="2128"/>
              </a:lnSpc>
              <a:buFont typeface="Arial"/>
              <a:buChar char="•"/>
            </a:pPr>
            <a:r>
              <a:rPr lang="en-US" sz="1520" spc="6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Reproducibilidad:</a:t>
            </a:r>
            <a:r>
              <a:rPr lang="en-US" sz="1520" spc="6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El mismo proy</a:t>
            </a:r>
            <a:r>
              <a:rPr lang="en-US" sz="1520" spc="6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ecto puede ejecutarse en diferentes entornos (local, Docker, en la nube).</a:t>
            </a:r>
          </a:p>
          <a:p>
            <a:pPr algn="just" marL="306620" indent="-153310" lvl="1">
              <a:lnSpc>
                <a:spcPts val="1988"/>
              </a:lnSpc>
              <a:buFont typeface="Arial"/>
              <a:buChar char="•"/>
            </a:pPr>
            <a:r>
              <a:rPr lang="en-US" sz="1420" spc="5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Dependencias gestionadas:</a:t>
            </a:r>
            <a:r>
              <a:rPr lang="en-US" sz="1420" spc="5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Define dependencias en un archivo conda o en el propio MLproject.</a:t>
            </a:r>
          </a:p>
          <a:p>
            <a:pPr algn="just" marL="0" indent="0" lvl="0">
              <a:lnSpc>
                <a:spcPts val="2128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9994942" y="4928449"/>
            <a:ext cx="3705130" cy="1973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91"/>
              </a:lnSpc>
            </a:pPr>
            <a:r>
              <a:rPr lang="en-US" sz="1422" spc="5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Características Clave:</a:t>
            </a:r>
          </a:p>
          <a:p>
            <a:pPr algn="just" marL="307175" indent="-153587" lvl="1">
              <a:lnSpc>
                <a:spcPts val="1991"/>
              </a:lnSpc>
              <a:buFont typeface="Arial"/>
              <a:buChar char="•"/>
            </a:pPr>
            <a:r>
              <a:rPr lang="en-US" sz="1422" spc="5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Soporte para múltiples frameworks de ML (scikit-learn, TensorFlow, PyTorch, etc.).</a:t>
            </a:r>
          </a:p>
          <a:p>
            <a:pPr algn="just" marL="307175" indent="-153587" lvl="1">
              <a:lnSpc>
                <a:spcPts val="1991"/>
              </a:lnSpc>
              <a:spcBef>
                <a:spcPct val="0"/>
              </a:spcBef>
              <a:buFont typeface="Arial"/>
              <a:buChar char="•"/>
            </a:pPr>
            <a:r>
              <a:rPr lang="en-US" sz="1422" spc="5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Empaquetado en un formato universal que incluye código y dependencias para inferencia.</a:t>
            </a:r>
          </a:p>
          <a:p>
            <a:pPr algn="just" marL="0" indent="0" lvl="0">
              <a:lnSpc>
                <a:spcPts val="1991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541773" y="2936255"/>
            <a:ext cx="4138399" cy="488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31"/>
              </a:lnSpc>
              <a:spcBef>
                <a:spcPct val="0"/>
              </a:spcBef>
            </a:pPr>
            <a:r>
              <a:rPr lang="en-US" sz="2879" spc="12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MLflow Tracking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362897" y="4692973"/>
            <a:ext cx="3832790" cy="488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40"/>
              </a:lnSpc>
              <a:spcBef>
                <a:spcPct val="0"/>
              </a:spcBef>
            </a:pPr>
            <a:r>
              <a:rPr lang="en-US" sz="2886" spc="12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MLflow Projects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778519" y="2936583"/>
            <a:ext cx="3800913" cy="488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49"/>
              </a:lnSpc>
              <a:spcBef>
                <a:spcPct val="0"/>
              </a:spcBef>
            </a:pPr>
            <a:r>
              <a:rPr lang="en-US" sz="2892" spc="12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MLflow Models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75695" y="3584205"/>
            <a:ext cx="3804477" cy="81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248"/>
              </a:lnSpc>
              <a:spcBef>
                <a:spcPct val="0"/>
              </a:spcBef>
            </a:pPr>
            <a:r>
              <a:rPr lang="en-US" sz="1606" spc="67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Descripción: </a:t>
            </a:r>
            <a:r>
              <a:rPr lang="en-US" sz="1606" spc="67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sistema para registrar y consultar ejecuciones de experimentos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362897" y="5260091"/>
            <a:ext cx="3836739" cy="872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328"/>
              </a:lnSpc>
              <a:spcBef>
                <a:spcPct val="0"/>
              </a:spcBef>
            </a:pPr>
            <a:r>
              <a:rPr lang="en-US" sz="1663" spc="69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Descripción:</a:t>
            </a:r>
            <a:r>
              <a:rPr lang="en-US" sz="1663" spc="69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 Permite empaquetar proyectos de ML de una manera reproducible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972191" y="3467651"/>
            <a:ext cx="3607241" cy="1333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104"/>
              </a:lnSpc>
              <a:spcBef>
                <a:spcPct val="0"/>
              </a:spcBef>
            </a:pPr>
            <a:r>
              <a:rPr lang="en-US" sz="1502" spc="63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Descripción:</a:t>
            </a:r>
            <a:r>
              <a:rPr lang="en-US" sz="1502" spc="63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 proporciona una forma estandarizada de empaquetar y desplegar modelos de aprendizaje automático en diferentes entornos.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4138711" y="4750123"/>
            <a:ext cx="3990307" cy="4024809"/>
            <a:chOff x="0" y="0"/>
            <a:chExt cx="7805695" cy="787318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805823" cy="7873314"/>
            </a:xfrm>
            <a:custGeom>
              <a:avLst/>
              <a:gdLst/>
              <a:ahLst/>
              <a:cxnLst/>
              <a:rect r="r" b="b" t="t" l="l"/>
              <a:pathLst>
                <a:path h="7873314" w="7805823">
                  <a:moveTo>
                    <a:pt x="6006675" y="0"/>
                  </a:moveTo>
                  <a:lnTo>
                    <a:pt x="0" y="0"/>
                  </a:lnTo>
                  <a:lnTo>
                    <a:pt x="0" y="6092061"/>
                  </a:lnTo>
                  <a:cubicBezTo>
                    <a:pt x="0" y="7081469"/>
                    <a:pt x="791845" y="7873314"/>
                    <a:pt x="1765046" y="7873314"/>
                  </a:cubicBezTo>
                  <a:lnTo>
                    <a:pt x="7805823" y="7873314"/>
                  </a:lnTo>
                  <a:lnTo>
                    <a:pt x="7805823" y="1781320"/>
                  </a:lnTo>
                  <a:cubicBezTo>
                    <a:pt x="7805696" y="791845"/>
                    <a:pt x="7013977" y="0"/>
                    <a:pt x="6006675" y="0"/>
                  </a:cubicBezTo>
                  <a:close/>
                  <a:moveTo>
                    <a:pt x="7678696" y="7746187"/>
                  </a:moveTo>
                  <a:lnTo>
                    <a:pt x="1765046" y="7746187"/>
                  </a:lnTo>
                  <a:cubicBezTo>
                    <a:pt x="861822" y="7746187"/>
                    <a:pt x="127000" y="7011365"/>
                    <a:pt x="127000" y="6092061"/>
                  </a:cubicBezTo>
                  <a:lnTo>
                    <a:pt x="127000" y="127000"/>
                  </a:lnTo>
                  <a:lnTo>
                    <a:pt x="6006675" y="127000"/>
                  </a:lnTo>
                  <a:cubicBezTo>
                    <a:pt x="6944000" y="127000"/>
                    <a:pt x="7678823" y="861822"/>
                    <a:pt x="7678823" y="1781320"/>
                  </a:cubicBezTo>
                  <a:lnTo>
                    <a:pt x="7678823" y="7746187"/>
                  </a:lnTo>
                  <a:close/>
                </a:path>
              </a:pathLst>
            </a:custGeom>
            <a:gradFill rotWithShape="true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4469704" y="6570217"/>
            <a:ext cx="3562255" cy="1790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86"/>
              </a:lnSpc>
            </a:pPr>
            <a:r>
              <a:rPr lang="en-US" sz="1490" spc="6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Características Clave:</a:t>
            </a:r>
          </a:p>
          <a:p>
            <a:pPr algn="just" marL="321692" indent="-160846" lvl="1">
              <a:lnSpc>
                <a:spcPts val="2086"/>
              </a:lnSpc>
              <a:buFont typeface="Arial"/>
              <a:buChar char="•"/>
            </a:pPr>
            <a:r>
              <a:rPr lang="en-US" sz="1490" spc="6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Versionado de modelos.</a:t>
            </a:r>
          </a:p>
          <a:p>
            <a:pPr algn="just" marL="321692" indent="-160846" lvl="1">
              <a:lnSpc>
                <a:spcPts val="2086"/>
              </a:lnSpc>
              <a:buFont typeface="Arial"/>
              <a:buChar char="•"/>
            </a:pPr>
            <a:r>
              <a:rPr lang="en-US" sz="1490" spc="6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Control de acceso y revisiones.</a:t>
            </a:r>
          </a:p>
          <a:p>
            <a:pPr algn="just" marL="321692" indent="-160846" lvl="1">
              <a:lnSpc>
                <a:spcPts val="2086"/>
              </a:lnSpc>
              <a:spcBef>
                <a:spcPct val="0"/>
              </a:spcBef>
              <a:buFont typeface="Arial"/>
              <a:buChar char="•"/>
            </a:pPr>
            <a:r>
              <a:rPr lang="en-US" sz="1490" spc="6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</a:t>
            </a:r>
            <a:r>
              <a:rPr lang="en-US" sz="1490" spc="6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ansición de modelos entre diferentes etapas (desarrollo, staging, producción).</a:t>
            </a:r>
          </a:p>
          <a:p>
            <a:pPr algn="just" marL="0" indent="0" lvl="0">
              <a:lnSpc>
                <a:spcPts val="2086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4136329" y="4760620"/>
            <a:ext cx="3978280" cy="488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49"/>
              </a:lnSpc>
              <a:spcBef>
                <a:spcPct val="0"/>
              </a:spcBef>
            </a:pPr>
            <a:r>
              <a:rPr lang="en-US" sz="2892" spc="12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MLflow Registry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412554" y="5211023"/>
            <a:ext cx="3550434" cy="1066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104"/>
              </a:lnSpc>
              <a:spcBef>
                <a:spcPct val="0"/>
              </a:spcBef>
            </a:pPr>
            <a:r>
              <a:rPr lang="en-US" sz="1502" spc="63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Descripción:</a:t>
            </a:r>
            <a:r>
              <a:rPr lang="en-US" sz="1502" spc="63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 sistema centralizado para almacenar, versionar y gestionar modelos entrenados. 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3974" y="842889"/>
            <a:ext cx="1092015" cy="925848"/>
            <a:chOff x="0" y="0"/>
            <a:chExt cx="376980" cy="3196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980" cy="319617"/>
            </a:xfrm>
            <a:custGeom>
              <a:avLst/>
              <a:gdLst/>
              <a:ahLst/>
              <a:cxnLst/>
              <a:rect r="r" b="b" t="t" l="l"/>
              <a:pathLst>
                <a:path h="319617" w="376980">
                  <a:moveTo>
                    <a:pt x="63806" y="0"/>
                  </a:moveTo>
                  <a:lnTo>
                    <a:pt x="313174" y="0"/>
                  </a:lnTo>
                  <a:cubicBezTo>
                    <a:pt x="348413" y="0"/>
                    <a:pt x="376980" y="28567"/>
                    <a:pt x="376980" y="63806"/>
                  </a:cubicBezTo>
                  <a:lnTo>
                    <a:pt x="376980" y="255811"/>
                  </a:lnTo>
                  <a:cubicBezTo>
                    <a:pt x="376980" y="291050"/>
                    <a:pt x="348413" y="319617"/>
                    <a:pt x="313174" y="319617"/>
                  </a:cubicBezTo>
                  <a:lnTo>
                    <a:pt x="63806" y="319617"/>
                  </a:lnTo>
                  <a:cubicBezTo>
                    <a:pt x="28567" y="319617"/>
                    <a:pt x="0" y="291050"/>
                    <a:pt x="0" y="255811"/>
                  </a:cubicBezTo>
                  <a:lnTo>
                    <a:pt x="0" y="63806"/>
                  </a:lnTo>
                  <a:cubicBezTo>
                    <a:pt x="0" y="28567"/>
                    <a:pt x="28567" y="0"/>
                    <a:pt x="63806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376980" cy="4434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44598" y="895298"/>
            <a:ext cx="810766" cy="821029"/>
          </a:xfrm>
          <a:custGeom>
            <a:avLst/>
            <a:gdLst/>
            <a:ahLst/>
            <a:cxnLst/>
            <a:rect r="r" b="b" t="t" l="l"/>
            <a:pathLst>
              <a:path h="821029" w="810766">
                <a:moveTo>
                  <a:pt x="0" y="0"/>
                </a:moveTo>
                <a:lnTo>
                  <a:pt x="810766" y="0"/>
                </a:lnTo>
                <a:lnTo>
                  <a:pt x="810766" y="821029"/>
                </a:lnTo>
                <a:lnTo>
                  <a:pt x="0" y="821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-4739321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9411957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576705" y="2198314"/>
            <a:ext cx="7531744" cy="2762736"/>
          </a:xfrm>
          <a:custGeom>
            <a:avLst/>
            <a:gdLst/>
            <a:ahLst/>
            <a:cxnLst/>
            <a:rect r="r" b="b" t="t" l="l"/>
            <a:pathLst>
              <a:path h="2762736" w="7531744">
                <a:moveTo>
                  <a:pt x="0" y="0"/>
                </a:moveTo>
                <a:lnTo>
                  <a:pt x="7531744" y="0"/>
                </a:lnTo>
                <a:lnTo>
                  <a:pt x="7531744" y="2762736"/>
                </a:lnTo>
                <a:lnTo>
                  <a:pt x="0" y="27627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16754" y="6745778"/>
            <a:ext cx="8178329" cy="2445973"/>
          </a:xfrm>
          <a:custGeom>
            <a:avLst/>
            <a:gdLst/>
            <a:ahLst/>
            <a:cxnLst/>
            <a:rect r="r" b="b" t="t" l="l"/>
            <a:pathLst>
              <a:path h="2445973" w="8178329">
                <a:moveTo>
                  <a:pt x="0" y="0"/>
                </a:moveTo>
                <a:lnTo>
                  <a:pt x="8178329" y="0"/>
                </a:lnTo>
                <a:lnTo>
                  <a:pt x="8178329" y="2445972"/>
                </a:lnTo>
                <a:lnTo>
                  <a:pt x="0" y="24459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661482" y="6157318"/>
            <a:ext cx="7446968" cy="3100982"/>
          </a:xfrm>
          <a:custGeom>
            <a:avLst/>
            <a:gdLst/>
            <a:ahLst/>
            <a:cxnLst/>
            <a:rect r="r" b="b" t="t" l="l"/>
            <a:pathLst>
              <a:path h="3100982" w="7446968">
                <a:moveTo>
                  <a:pt x="0" y="0"/>
                </a:moveTo>
                <a:lnTo>
                  <a:pt x="7446967" y="0"/>
                </a:lnTo>
                <a:lnTo>
                  <a:pt x="7446967" y="3100982"/>
                </a:lnTo>
                <a:lnTo>
                  <a:pt x="0" y="31009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139972" y="865539"/>
            <a:ext cx="15989046" cy="754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70"/>
              </a:lnSpc>
              <a:spcBef>
                <a:spcPct val="0"/>
              </a:spcBef>
            </a:pPr>
            <a:r>
              <a:rPr lang="en-US" sz="4407">
                <a:solidFill>
                  <a:srgbClr val="000000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HERRAMIENTAS DE GIT PARA IA VI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16754" y="1759212"/>
            <a:ext cx="4420939" cy="71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85"/>
              </a:lnSpc>
            </a:pPr>
            <a:r>
              <a:rPr lang="en-US" sz="3500" spc="147">
                <a:solidFill>
                  <a:srgbClr val="000000"/>
                </a:solidFill>
                <a:latin typeface="Pattanakarn Expanded Bold"/>
                <a:ea typeface="Pattanakarn Expanded Bold"/>
                <a:cs typeface="Pattanakarn Expanded Bold"/>
                <a:sym typeface="Pattanakarn Expanded Bold"/>
              </a:rPr>
              <a:t>MLflow Tracking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16754" y="2485017"/>
            <a:ext cx="7877468" cy="1458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87"/>
              </a:lnSpc>
              <a:spcBef>
                <a:spcPct val="0"/>
              </a:spcBef>
            </a:pPr>
            <a:r>
              <a:rPr lang="en-US" sz="1746" spc="7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Descripción: </a:t>
            </a:r>
            <a:r>
              <a:rPr lang="en-US" sz="1746" spc="7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MLflow Tracking es un sistema para registrar y consultar ejecuciones de experimentos. Permite a los usuarios registrar métricas, parámetros, versiones de código, y cualquier artefacto generado durante la ejecución de un experimento.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3974" y="4370866"/>
            <a:ext cx="4382244" cy="71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85"/>
              </a:lnSpc>
            </a:pPr>
            <a:r>
              <a:rPr lang="en-US" sz="3500" spc="147">
                <a:solidFill>
                  <a:srgbClr val="000000"/>
                </a:solidFill>
                <a:latin typeface="Pattanakarn Expanded Bold"/>
                <a:ea typeface="Pattanakarn Expanded Bold"/>
                <a:cs typeface="Pattanakarn Expanded Bold"/>
                <a:sym typeface="Pattanakarn Expanded Bold"/>
              </a:rPr>
              <a:t>MLflow Projects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3974" y="5096671"/>
            <a:ext cx="16278915" cy="715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87"/>
              </a:lnSpc>
              <a:spcBef>
                <a:spcPct val="0"/>
              </a:spcBef>
            </a:pPr>
            <a:r>
              <a:rPr lang="en-US" sz="1746" spc="7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Descripción: </a:t>
            </a:r>
            <a:r>
              <a:rPr lang="en-US" sz="1746" spc="7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MLflow Projects permite empaquetar proyectos de ML de una manera reproducible. Un proyecto MLflow es simplemente una estructura de directorios con un archivo MLproject que describe cómo ejecutar el proyecto.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29534" y="5840777"/>
            <a:ext cx="2983706" cy="484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2"/>
              </a:lnSpc>
              <a:spcBef>
                <a:spcPct val="0"/>
              </a:spcBef>
            </a:pPr>
            <a:r>
              <a:rPr lang="en-US" sz="2369" spc="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Ejemplo Práctico: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3974" y="842889"/>
            <a:ext cx="1092015" cy="925848"/>
            <a:chOff x="0" y="0"/>
            <a:chExt cx="376980" cy="3196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980" cy="319617"/>
            </a:xfrm>
            <a:custGeom>
              <a:avLst/>
              <a:gdLst/>
              <a:ahLst/>
              <a:cxnLst/>
              <a:rect r="r" b="b" t="t" l="l"/>
              <a:pathLst>
                <a:path h="319617" w="376980">
                  <a:moveTo>
                    <a:pt x="63806" y="0"/>
                  </a:moveTo>
                  <a:lnTo>
                    <a:pt x="313174" y="0"/>
                  </a:lnTo>
                  <a:cubicBezTo>
                    <a:pt x="348413" y="0"/>
                    <a:pt x="376980" y="28567"/>
                    <a:pt x="376980" y="63806"/>
                  </a:cubicBezTo>
                  <a:lnTo>
                    <a:pt x="376980" y="255811"/>
                  </a:lnTo>
                  <a:cubicBezTo>
                    <a:pt x="376980" y="291050"/>
                    <a:pt x="348413" y="319617"/>
                    <a:pt x="313174" y="319617"/>
                  </a:cubicBezTo>
                  <a:lnTo>
                    <a:pt x="63806" y="319617"/>
                  </a:lnTo>
                  <a:cubicBezTo>
                    <a:pt x="28567" y="319617"/>
                    <a:pt x="0" y="291050"/>
                    <a:pt x="0" y="255811"/>
                  </a:cubicBezTo>
                  <a:lnTo>
                    <a:pt x="0" y="63806"/>
                  </a:lnTo>
                  <a:cubicBezTo>
                    <a:pt x="0" y="28567"/>
                    <a:pt x="28567" y="0"/>
                    <a:pt x="63806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376980" cy="4434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44598" y="895298"/>
            <a:ext cx="810766" cy="821029"/>
          </a:xfrm>
          <a:custGeom>
            <a:avLst/>
            <a:gdLst/>
            <a:ahLst/>
            <a:cxnLst/>
            <a:rect r="r" b="b" t="t" l="l"/>
            <a:pathLst>
              <a:path h="821029" w="810766">
                <a:moveTo>
                  <a:pt x="0" y="0"/>
                </a:moveTo>
                <a:lnTo>
                  <a:pt x="810766" y="0"/>
                </a:lnTo>
                <a:lnTo>
                  <a:pt x="810766" y="821029"/>
                </a:lnTo>
                <a:lnTo>
                  <a:pt x="0" y="821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-4739321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9411957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557572" y="2570742"/>
            <a:ext cx="8301757" cy="2448109"/>
          </a:xfrm>
          <a:custGeom>
            <a:avLst/>
            <a:gdLst/>
            <a:ahLst/>
            <a:cxnLst/>
            <a:rect r="r" b="b" t="t" l="l"/>
            <a:pathLst>
              <a:path h="2448109" w="8301757">
                <a:moveTo>
                  <a:pt x="0" y="0"/>
                </a:moveTo>
                <a:lnTo>
                  <a:pt x="8301758" y="0"/>
                </a:lnTo>
                <a:lnTo>
                  <a:pt x="8301758" y="2448109"/>
                </a:lnTo>
                <a:lnTo>
                  <a:pt x="0" y="24481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557572" y="5522372"/>
            <a:ext cx="8192702" cy="2913950"/>
          </a:xfrm>
          <a:custGeom>
            <a:avLst/>
            <a:gdLst/>
            <a:ahLst/>
            <a:cxnLst/>
            <a:rect r="r" b="b" t="t" l="l"/>
            <a:pathLst>
              <a:path h="2913950" w="8192702">
                <a:moveTo>
                  <a:pt x="0" y="0"/>
                </a:moveTo>
                <a:lnTo>
                  <a:pt x="8192702" y="0"/>
                </a:lnTo>
                <a:lnTo>
                  <a:pt x="8192702" y="2913950"/>
                </a:lnTo>
                <a:lnTo>
                  <a:pt x="0" y="29139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9678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139972" y="865539"/>
            <a:ext cx="15989046" cy="754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70"/>
              </a:lnSpc>
              <a:spcBef>
                <a:spcPct val="0"/>
              </a:spcBef>
            </a:pPr>
            <a:r>
              <a:rPr lang="en-US" sz="4407">
                <a:solidFill>
                  <a:srgbClr val="000000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HERRAMIENTAS DE GIT PARA IA VII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6754" y="1759212"/>
            <a:ext cx="3979218" cy="71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85"/>
              </a:lnSpc>
            </a:pPr>
            <a:r>
              <a:rPr lang="en-US" sz="3500" spc="147">
                <a:solidFill>
                  <a:srgbClr val="000000"/>
                </a:solidFill>
                <a:latin typeface="Pattanakarn Expanded Bold"/>
                <a:ea typeface="Pattanakarn Expanded Bold"/>
                <a:cs typeface="Pattanakarn Expanded Bold"/>
                <a:sym typeface="Pattanakarn Expanded Bold"/>
              </a:rPr>
              <a:t>MLflow Models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16754" y="2485017"/>
            <a:ext cx="8178329" cy="1829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87"/>
              </a:lnSpc>
              <a:spcBef>
                <a:spcPct val="0"/>
              </a:spcBef>
            </a:pPr>
            <a:r>
              <a:rPr lang="en-US" sz="1746" spc="7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Descripción: </a:t>
            </a:r>
            <a:r>
              <a:rPr lang="en-US" sz="1746" spc="7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MLflow Models proporciona una forma estandarizada de empaquetar y desplegar modelos de aprendizaje automático en diferentes entornos. Un modelo MLflow puede ser convertido a múltiples formatos de despliegue, como REST API, batch inference o incluso desplegado en dispositivos móviles.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3974" y="4710843"/>
            <a:ext cx="4369296" cy="71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85"/>
              </a:lnSpc>
            </a:pPr>
            <a:r>
              <a:rPr lang="en-US" sz="3500" spc="147">
                <a:solidFill>
                  <a:srgbClr val="000000"/>
                </a:solidFill>
                <a:latin typeface="Pattanakarn Expanded Bold"/>
                <a:ea typeface="Pattanakarn Expanded Bold"/>
                <a:cs typeface="Pattanakarn Expanded Bold"/>
                <a:sym typeface="Pattanakarn Expanded Bold"/>
              </a:rPr>
              <a:t>MLflow Registry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3974" y="5436647"/>
            <a:ext cx="8191109" cy="1458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87"/>
              </a:lnSpc>
              <a:spcBef>
                <a:spcPct val="0"/>
              </a:spcBef>
            </a:pPr>
            <a:r>
              <a:rPr lang="en-US" sz="1746" spc="7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Descripción: </a:t>
            </a:r>
            <a:r>
              <a:rPr lang="en-US" sz="1746" spc="7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MLflow Model Registry es un sistema centralizado para almacenar, versionar y gestionar modelos entrenados. Proporciona un control completo sobre el ciclo de vida del modelo, desde el registro hasta el despliegue y la monitorización.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0400" y="1802832"/>
            <a:ext cx="10277036" cy="6621554"/>
          </a:xfrm>
          <a:custGeom>
            <a:avLst/>
            <a:gdLst/>
            <a:ahLst/>
            <a:cxnLst/>
            <a:rect r="r" b="b" t="t" l="l"/>
            <a:pathLst>
              <a:path h="6621554" w="10277036">
                <a:moveTo>
                  <a:pt x="0" y="0"/>
                </a:moveTo>
                <a:lnTo>
                  <a:pt x="10277037" y="0"/>
                </a:lnTo>
                <a:lnTo>
                  <a:pt x="10277037" y="6621553"/>
                </a:lnTo>
                <a:lnTo>
                  <a:pt x="0" y="66215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031760" y="2460164"/>
            <a:ext cx="7917431" cy="3707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39"/>
              </a:lnSpc>
            </a:pPr>
            <a:r>
              <a:rPr lang="en-US" sz="7099">
                <a:solidFill>
                  <a:srgbClr val="000000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04. Buenas Prácticas</a:t>
            </a:r>
          </a:p>
          <a:p>
            <a:pPr algn="l">
              <a:lnSpc>
                <a:spcPts val="9799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-3472596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7081" y="9024100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926370"/>
            <a:ext cx="10754625" cy="6929267"/>
          </a:xfrm>
          <a:custGeom>
            <a:avLst/>
            <a:gdLst/>
            <a:ahLst/>
            <a:cxnLst/>
            <a:rect r="r" b="b" t="t" l="l"/>
            <a:pathLst>
              <a:path h="6929267" w="10754625">
                <a:moveTo>
                  <a:pt x="0" y="0"/>
                </a:moveTo>
                <a:lnTo>
                  <a:pt x="10754625" y="0"/>
                </a:lnTo>
                <a:lnTo>
                  <a:pt x="10754625" y="6929266"/>
                </a:lnTo>
                <a:lnTo>
                  <a:pt x="0" y="69292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905947" y="2693668"/>
            <a:ext cx="7353353" cy="2449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39"/>
              </a:lnSpc>
            </a:pPr>
            <a:r>
              <a:rPr lang="en-US" sz="7099">
                <a:solidFill>
                  <a:srgbClr val="000000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01.Introducción</a:t>
            </a:r>
          </a:p>
          <a:p>
            <a:pPr algn="l">
              <a:lnSpc>
                <a:spcPts val="9799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-3472596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7081" y="9024100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3974" y="1490029"/>
            <a:ext cx="1092015" cy="925848"/>
            <a:chOff x="0" y="0"/>
            <a:chExt cx="376980" cy="3196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980" cy="319617"/>
            </a:xfrm>
            <a:custGeom>
              <a:avLst/>
              <a:gdLst/>
              <a:ahLst/>
              <a:cxnLst/>
              <a:rect r="r" b="b" t="t" l="l"/>
              <a:pathLst>
                <a:path h="319617" w="376980">
                  <a:moveTo>
                    <a:pt x="63806" y="0"/>
                  </a:moveTo>
                  <a:lnTo>
                    <a:pt x="313174" y="0"/>
                  </a:lnTo>
                  <a:cubicBezTo>
                    <a:pt x="348413" y="0"/>
                    <a:pt x="376980" y="28567"/>
                    <a:pt x="376980" y="63806"/>
                  </a:cubicBezTo>
                  <a:lnTo>
                    <a:pt x="376980" y="255811"/>
                  </a:lnTo>
                  <a:cubicBezTo>
                    <a:pt x="376980" y="291050"/>
                    <a:pt x="348413" y="319617"/>
                    <a:pt x="313174" y="319617"/>
                  </a:cubicBezTo>
                  <a:lnTo>
                    <a:pt x="63806" y="319617"/>
                  </a:lnTo>
                  <a:cubicBezTo>
                    <a:pt x="28567" y="319617"/>
                    <a:pt x="0" y="291050"/>
                    <a:pt x="0" y="255811"/>
                  </a:cubicBezTo>
                  <a:lnTo>
                    <a:pt x="0" y="63806"/>
                  </a:lnTo>
                  <a:cubicBezTo>
                    <a:pt x="0" y="28567"/>
                    <a:pt x="28567" y="0"/>
                    <a:pt x="63806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376980" cy="4434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44598" y="1542439"/>
            <a:ext cx="810766" cy="821029"/>
          </a:xfrm>
          <a:custGeom>
            <a:avLst/>
            <a:gdLst/>
            <a:ahLst/>
            <a:cxnLst/>
            <a:rect r="r" b="b" t="t" l="l"/>
            <a:pathLst>
              <a:path h="821029" w="810766">
                <a:moveTo>
                  <a:pt x="0" y="0"/>
                </a:moveTo>
                <a:lnTo>
                  <a:pt x="810766" y="0"/>
                </a:lnTo>
                <a:lnTo>
                  <a:pt x="810766" y="821028"/>
                </a:lnTo>
                <a:lnTo>
                  <a:pt x="0" y="821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-3929184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58983" y="9082105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526842" y="6014150"/>
            <a:ext cx="8732458" cy="4012893"/>
          </a:xfrm>
          <a:custGeom>
            <a:avLst/>
            <a:gdLst/>
            <a:ahLst/>
            <a:cxnLst/>
            <a:rect r="r" b="b" t="t" l="l"/>
            <a:pathLst>
              <a:path h="4012893" w="8732458">
                <a:moveTo>
                  <a:pt x="0" y="0"/>
                </a:moveTo>
                <a:lnTo>
                  <a:pt x="8732458" y="0"/>
                </a:lnTo>
                <a:lnTo>
                  <a:pt x="8732458" y="4012892"/>
                </a:lnTo>
                <a:lnTo>
                  <a:pt x="0" y="40128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139972" y="1503154"/>
            <a:ext cx="15989046" cy="804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90"/>
              </a:lnSpc>
              <a:spcBef>
                <a:spcPct val="0"/>
              </a:spcBef>
            </a:pPr>
            <a:r>
              <a:rPr lang="en-US" sz="4707">
                <a:solidFill>
                  <a:srgbClr val="000000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BUENAS PRÁCTICAS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03974" y="2537283"/>
            <a:ext cx="7105897" cy="1644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8"/>
              </a:lnSpc>
              <a:spcBef>
                <a:spcPct val="0"/>
              </a:spcBef>
            </a:pPr>
          </a:p>
          <a:p>
            <a:pPr algn="just">
              <a:lnSpc>
                <a:spcPts val="3368"/>
              </a:lnSpc>
              <a:spcBef>
                <a:spcPct val="0"/>
              </a:spcBef>
            </a:pPr>
            <a:r>
              <a:rPr lang="en-US" sz="1969" spc="8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Descripción:</a:t>
            </a:r>
            <a:r>
              <a:rPr lang="en-US" sz="1969" spc="8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Es crucial organizar bien los archivos del proyecto de IA para facilitar su mantenimiento y desarrollo.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56260" y="2292052"/>
            <a:ext cx="7802735" cy="71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85"/>
              </a:lnSpc>
              <a:spcBef>
                <a:spcPct val="0"/>
              </a:spcBef>
            </a:pPr>
            <a:r>
              <a:rPr lang="en-US" sz="3500" spc="147">
                <a:solidFill>
                  <a:srgbClr val="000000"/>
                </a:solidFill>
                <a:latin typeface="Pattanakarn Expanded Bold"/>
                <a:ea typeface="Pattanakarn Expanded Bold"/>
                <a:cs typeface="Pattanakarn Expanded Bold"/>
                <a:sym typeface="Pattanakarn Expanded Bold"/>
              </a:rPr>
              <a:t>Organización de Carpetas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8526842" y="2412755"/>
            <a:ext cx="8732458" cy="3416198"/>
            <a:chOff x="0" y="0"/>
            <a:chExt cx="19932772" cy="779783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932900" cy="7797965"/>
            </a:xfrm>
            <a:custGeom>
              <a:avLst/>
              <a:gdLst/>
              <a:ahLst/>
              <a:cxnLst/>
              <a:rect r="r" b="b" t="t" l="l"/>
              <a:pathLst>
                <a:path h="7797965" w="19932900">
                  <a:moveTo>
                    <a:pt x="17849931" y="0"/>
                  </a:moveTo>
                  <a:lnTo>
                    <a:pt x="0" y="0"/>
                  </a:lnTo>
                  <a:lnTo>
                    <a:pt x="0" y="6017513"/>
                  </a:lnTo>
                  <a:cubicBezTo>
                    <a:pt x="0" y="7006120"/>
                    <a:pt x="791845" y="7797965"/>
                    <a:pt x="1765046" y="7797965"/>
                  </a:cubicBezTo>
                  <a:lnTo>
                    <a:pt x="19932900" y="7797965"/>
                  </a:lnTo>
                  <a:lnTo>
                    <a:pt x="19932900" y="1780516"/>
                  </a:lnTo>
                  <a:cubicBezTo>
                    <a:pt x="19932772" y="791845"/>
                    <a:pt x="19141055" y="0"/>
                    <a:pt x="17849931" y="0"/>
                  </a:cubicBezTo>
                  <a:close/>
                  <a:moveTo>
                    <a:pt x="19805772" y="7670838"/>
                  </a:moveTo>
                  <a:lnTo>
                    <a:pt x="1765046" y="7670838"/>
                  </a:lnTo>
                  <a:cubicBezTo>
                    <a:pt x="861822" y="7670838"/>
                    <a:pt x="127000" y="6936015"/>
                    <a:pt x="127000" y="6017513"/>
                  </a:cubicBezTo>
                  <a:lnTo>
                    <a:pt x="127000" y="127000"/>
                  </a:lnTo>
                  <a:lnTo>
                    <a:pt x="17849931" y="127000"/>
                  </a:lnTo>
                  <a:cubicBezTo>
                    <a:pt x="19071078" y="127000"/>
                    <a:pt x="19805900" y="861822"/>
                    <a:pt x="19805900" y="1780516"/>
                  </a:cubicBezTo>
                  <a:lnTo>
                    <a:pt x="19805900" y="7670838"/>
                  </a:lnTo>
                  <a:close/>
                </a:path>
              </a:pathLst>
            </a:custGeom>
            <a:solidFill>
              <a:srgbClr val="8CB2DB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9035812" y="2521752"/>
            <a:ext cx="8223488" cy="2974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4"/>
              </a:lnSpc>
              <a:spcBef>
                <a:spcPct val="0"/>
              </a:spcBef>
            </a:pPr>
            <a:r>
              <a:rPr lang="en-US" sz="1569" spc="6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Ejemplo de Estructura:</a:t>
            </a:r>
          </a:p>
          <a:p>
            <a:pPr algn="l" marL="338886" indent="-169443" lvl="1">
              <a:lnSpc>
                <a:spcPts val="2684"/>
              </a:lnSpc>
              <a:buFont typeface="Arial"/>
              <a:buChar char="•"/>
            </a:pPr>
            <a:r>
              <a:rPr lang="en-US" sz="1569" spc="65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/data/</a:t>
            </a:r>
            <a:r>
              <a:rPr lang="en-US" sz="1569" spc="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– Contiene los datasets (generalmente se ignora en Git con .gitignore).</a:t>
            </a:r>
          </a:p>
          <a:p>
            <a:pPr algn="l" marL="338886" indent="-169443" lvl="1">
              <a:lnSpc>
                <a:spcPts val="2684"/>
              </a:lnSpc>
              <a:buFont typeface="Arial"/>
              <a:buChar char="•"/>
            </a:pPr>
            <a:r>
              <a:rPr lang="en-US" sz="1569" spc="65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/src/</a:t>
            </a:r>
            <a:r>
              <a:rPr lang="en-US" sz="1569" spc="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– Contiene el código fuente (scripts de entrenamiento, preprocesamiento, etc.).</a:t>
            </a:r>
          </a:p>
          <a:p>
            <a:pPr algn="l" marL="338886" indent="-169443" lvl="1">
              <a:lnSpc>
                <a:spcPts val="2684"/>
              </a:lnSpc>
              <a:buFont typeface="Arial"/>
              <a:buChar char="•"/>
            </a:pPr>
            <a:r>
              <a:rPr lang="en-US" sz="1569" spc="65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/models/</a:t>
            </a:r>
            <a:r>
              <a:rPr lang="en-US" sz="1569" spc="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– Almacena los modelos entrenados.</a:t>
            </a:r>
          </a:p>
          <a:p>
            <a:pPr algn="l" marL="338886" indent="-169443" lvl="1">
              <a:lnSpc>
                <a:spcPts val="2684"/>
              </a:lnSpc>
              <a:buFont typeface="Arial"/>
              <a:buChar char="•"/>
            </a:pPr>
            <a:r>
              <a:rPr lang="en-US" sz="1569" spc="65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/notebooks/</a:t>
            </a:r>
            <a:r>
              <a:rPr lang="en-US" sz="1569" spc="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– Incluye notebooks de Jupyter usados para experimentación.</a:t>
            </a:r>
          </a:p>
          <a:p>
            <a:pPr algn="l" marL="338886" indent="-169443" lvl="1">
              <a:lnSpc>
                <a:spcPts val="2684"/>
              </a:lnSpc>
              <a:buFont typeface="Arial"/>
              <a:buChar char="•"/>
            </a:pPr>
            <a:r>
              <a:rPr lang="en-US" sz="1569" spc="65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/docs/</a:t>
            </a:r>
            <a:r>
              <a:rPr lang="en-US" sz="1569" spc="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– Documentación del proyecto.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17779" y="5297870"/>
            <a:ext cx="7479696" cy="71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85"/>
              </a:lnSpc>
              <a:spcBef>
                <a:spcPct val="0"/>
              </a:spcBef>
            </a:pPr>
            <a:r>
              <a:rPr lang="en-US" sz="3500" spc="147">
                <a:solidFill>
                  <a:srgbClr val="000000"/>
                </a:solidFill>
                <a:latin typeface="Pattanakarn Expanded Bold"/>
                <a:ea typeface="Pattanakarn Expanded Bold"/>
                <a:cs typeface="Pattanakarn Expanded Bold"/>
                <a:sym typeface="Pattanakarn Expanded Bold"/>
              </a:rPr>
              <a:t>Uso del Archivo .gitignore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03974" y="6099875"/>
            <a:ext cx="7105897" cy="1224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8"/>
              </a:lnSpc>
              <a:spcBef>
                <a:spcPct val="0"/>
              </a:spcBef>
            </a:pPr>
            <a:r>
              <a:rPr lang="en-US" sz="1969" spc="8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Descripción: </a:t>
            </a:r>
            <a:r>
              <a:rPr lang="en-US" sz="1969" spc="8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Algunos archivos o carpetas no deben ser versionados (por ejemplo, datasets grandes, archivos temporales, o modelos pesados).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3974" y="1490029"/>
            <a:ext cx="1092015" cy="925848"/>
            <a:chOff x="0" y="0"/>
            <a:chExt cx="376980" cy="3196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980" cy="319617"/>
            </a:xfrm>
            <a:custGeom>
              <a:avLst/>
              <a:gdLst/>
              <a:ahLst/>
              <a:cxnLst/>
              <a:rect r="r" b="b" t="t" l="l"/>
              <a:pathLst>
                <a:path h="319617" w="376980">
                  <a:moveTo>
                    <a:pt x="63806" y="0"/>
                  </a:moveTo>
                  <a:lnTo>
                    <a:pt x="313174" y="0"/>
                  </a:lnTo>
                  <a:cubicBezTo>
                    <a:pt x="348413" y="0"/>
                    <a:pt x="376980" y="28567"/>
                    <a:pt x="376980" y="63806"/>
                  </a:cubicBezTo>
                  <a:lnTo>
                    <a:pt x="376980" y="255811"/>
                  </a:lnTo>
                  <a:cubicBezTo>
                    <a:pt x="376980" y="291050"/>
                    <a:pt x="348413" y="319617"/>
                    <a:pt x="313174" y="319617"/>
                  </a:cubicBezTo>
                  <a:lnTo>
                    <a:pt x="63806" y="319617"/>
                  </a:lnTo>
                  <a:cubicBezTo>
                    <a:pt x="28567" y="319617"/>
                    <a:pt x="0" y="291050"/>
                    <a:pt x="0" y="255811"/>
                  </a:cubicBezTo>
                  <a:lnTo>
                    <a:pt x="0" y="63806"/>
                  </a:lnTo>
                  <a:cubicBezTo>
                    <a:pt x="0" y="28567"/>
                    <a:pt x="28567" y="0"/>
                    <a:pt x="63806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376980" cy="4434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44598" y="1542439"/>
            <a:ext cx="810766" cy="821029"/>
          </a:xfrm>
          <a:custGeom>
            <a:avLst/>
            <a:gdLst/>
            <a:ahLst/>
            <a:cxnLst/>
            <a:rect r="r" b="b" t="t" l="l"/>
            <a:pathLst>
              <a:path h="821029" w="810766">
                <a:moveTo>
                  <a:pt x="0" y="0"/>
                </a:moveTo>
                <a:lnTo>
                  <a:pt x="810766" y="0"/>
                </a:lnTo>
                <a:lnTo>
                  <a:pt x="810766" y="821028"/>
                </a:lnTo>
                <a:lnTo>
                  <a:pt x="0" y="821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-3929184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58983" y="9082105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39972" y="1503154"/>
            <a:ext cx="15989046" cy="804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90"/>
              </a:lnSpc>
              <a:spcBef>
                <a:spcPct val="0"/>
              </a:spcBef>
            </a:pPr>
            <a:r>
              <a:rPr lang="en-US" sz="4707">
                <a:solidFill>
                  <a:srgbClr val="000000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BUENAS PRÁCTICAS II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8506" y="2645163"/>
            <a:ext cx="8181044" cy="1224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8"/>
              </a:lnSpc>
              <a:spcBef>
                <a:spcPct val="0"/>
              </a:spcBef>
            </a:pPr>
          </a:p>
          <a:p>
            <a:pPr algn="just">
              <a:lnSpc>
                <a:spcPts val="3368"/>
              </a:lnSpc>
              <a:spcBef>
                <a:spcPct val="0"/>
              </a:spcBef>
            </a:pPr>
            <a:r>
              <a:rPr lang="en-US" sz="1969" spc="8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Descripción:</a:t>
            </a:r>
            <a:r>
              <a:rPr lang="en-US" sz="1969" spc="8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Los mensajes de commit deben ser claros y descriptivos.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03974" y="2483652"/>
            <a:ext cx="8526842" cy="71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85"/>
              </a:lnSpc>
              <a:spcBef>
                <a:spcPct val="0"/>
              </a:spcBef>
            </a:pPr>
            <a:r>
              <a:rPr lang="en-US" sz="3500" spc="147">
                <a:solidFill>
                  <a:srgbClr val="000000"/>
                </a:solidFill>
                <a:latin typeface="Pattanakarn Expanded Bold"/>
                <a:ea typeface="Pattanakarn Expanded Bold"/>
                <a:cs typeface="Pattanakarn Expanded Bold"/>
                <a:sym typeface="Pattanakarn Expanded Bold"/>
              </a:rPr>
              <a:t>En los Mensajes de Commit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674326" y="2645577"/>
            <a:ext cx="7124805" cy="1898584"/>
            <a:chOff x="0" y="0"/>
            <a:chExt cx="16263132" cy="43337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263258" cy="4333849"/>
            </a:xfrm>
            <a:custGeom>
              <a:avLst/>
              <a:gdLst/>
              <a:ahLst/>
              <a:cxnLst/>
              <a:rect r="r" b="b" t="t" l="l"/>
              <a:pathLst>
                <a:path h="4333849" w="16263258">
                  <a:moveTo>
                    <a:pt x="14266174" y="0"/>
                  </a:moveTo>
                  <a:lnTo>
                    <a:pt x="0" y="0"/>
                  </a:lnTo>
                  <a:lnTo>
                    <a:pt x="0" y="2590222"/>
                  </a:lnTo>
                  <a:cubicBezTo>
                    <a:pt x="0" y="3542004"/>
                    <a:pt x="791845" y="4333849"/>
                    <a:pt x="1765046" y="4333849"/>
                  </a:cubicBezTo>
                  <a:lnTo>
                    <a:pt x="16263258" y="4333849"/>
                  </a:lnTo>
                  <a:lnTo>
                    <a:pt x="16263258" y="1743538"/>
                  </a:lnTo>
                  <a:cubicBezTo>
                    <a:pt x="16263131" y="791845"/>
                    <a:pt x="15471414" y="0"/>
                    <a:pt x="14266174" y="0"/>
                  </a:cubicBezTo>
                  <a:close/>
                  <a:moveTo>
                    <a:pt x="16136131" y="4206722"/>
                  </a:moveTo>
                  <a:lnTo>
                    <a:pt x="1765046" y="4206722"/>
                  </a:lnTo>
                  <a:cubicBezTo>
                    <a:pt x="861822" y="4206722"/>
                    <a:pt x="127000" y="3471900"/>
                    <a:pt x="127000" y="2590222"/>
                  </a:cubicBezTo>
                  <a:lnTo>
                    <a:pt x="127000" y="127000"/>
                  </a:lnTo>
                  <a:lnTo>
                    <a:pt x="14266174" y="127000"/>
                  </a:lnTo>
                  <a:cubicBezTo>
                    <a:pt x="15401437" y="127000"/>
                    <a:pt x="16136258" y="861822"/>
                    <a:pt x="16136258" y="1743538"/>
                  </a:cubicBezTo>
                  <a:lnTo>
                    <a:pt x="16136258" y="4206722"/>
                  </a:lnTo>
                  <a:close/>
                </a:path>
              </a:pathLst>
            </a:custGeom>
            <a:solidFill>
              <a:srgbClr val="8CB2DB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9926677" y="2754574"/>
            <a:ext cx="6501351" cy="1974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38886" indent="-169443" lvl="1">
              <a:lnSpc>
                <a:spcPts val="2684"/>
              </a:lnSpc>
              <a:buFont typeface="Arial"/>
              <a:buChar char="•"/>
            </a:pPr>
            <a:r>
              <a:rPr lang="en-US" sz="1569" spc="6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Ejemplo de Mal Mensaje:</a:t>
            </a:r>
          </a:p>
          <a:p>
            <a:pPr algn="just" marL="677773" indent="-225924" lvl="2">
              <a:lnSpc>
                <a:spcPts val="2684"/>
              </a:lnSpc>
              <a:buFont typeface="Arial"/>
              <a:buChar char="⚬"/>
            </a:pPr>
            <a:r>
              <a:rPr lang="en-US" sz="1569" spc="65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git commit -m "Cambios"</a:t>
            </a:r>
          </a:p>
          <a:p>
            <a:pPr algn="just" marL="338886" indent="-169443" lvl="1">
              <a:lnSpc>
                <a:spcPts val="2684"/>
              </a:lnSpc>
              <a:buFont typeface="Arial"/>
              <a:buChar char="•"/>
            </a:pPr>
            <a:r>
              <a:rPr lang="en-US" sz="1569" spc="6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Ejemplo de Buen Mensaje:</a:t>
            </a:r>
          </a:p>
          <a:p>
            <a:pPr algn="just" marL="677773" indent="-225924" lvl="2">
              <a:lnSpc>
                <a:spcPts val="2684"/>
              </a:lnSpc>
              <a:buFont typeface="Arial"/>
              <a:buChar char="⚬"/>
            </a:pPr>
            <a:r>
              <a:rPr lang="en-US" sz="1569" spc="65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git commit -m "Optimiza hiperparámetros de la CNN y mejora la precisión en 5%"</a:t>
            </a:r>
          </a:p>
          <a:p>
            <a:pPr algn="just">
              <a:lnSpc>
                <a:spcPts val="2684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848506" y="3974915"/>
            <a:ext cx="10013268" cy="71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85"/>
              </a:lnSpc>
              <a:spcBef>
                <a:spcPct val="0"/>
              </a:spcBef>
            </a:pPr>
            <a:r>
              <a:rPr lang="en-US" sz="3500" spc="147">
                <a:solidFill>
                  <a:srgbClr val="000000"/>
                </a:solidFill>
                <a:latin typeface="Pattanakarn Expanded Bold"/>
                <a:ea typeface="Pattanakarn Expanded Bold"/>
                <a:cs typeface="Pattanakarn Expanded Bold"/>
                <a:sym typeface="Pattanakarn Expanded Bold"/>
              </a:rPr>
              <a:t>En la Gestión de Datos y Modelos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86323" y="5270249"/>
            <a:ext cx="7156797" cy="1224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8"/>
              </a:lnSpc>
              <a:spcBef>
                <a:spcPct val="0"/>
              </a:spcBef>
            </a:pPr>
            <a:r>
              <a:rPr lang="en-US" sz="1969" spc="8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Descripción: </a:t>
            </a:r>
            <a:r>
              <a:rPr lang="en-US" sz="1969" spc="8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Algunos archivos o carpetas no deben ser versionados (por ejemplo, datasets grandes, archivos temporales, o modelos pesados).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585261" y="5062733"/>
            <a:ext cx="7124805" cy="1519581"/>
            <a:chOff x="0" y="0"/>
            <a:chExt cx="16263132" cy="346860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6263258" cy="3468735"/>
            </a:xfrm>
            <a:custGeom>
              <a:avLst/>
              <a:gdLst/>
              <a:ahLst/>
              <a:cxnLst/>
              <a:rect r="r" b="b" t="t" l="l"/>
              <a:pathLst>
                <a:path h="3468735" w="16263258">
                  <a:moveTo>
                    <a:pt x="14266174" y="0"/>
                  </a:moveTo>
                  <a:lnTo>
                    <a:pt x="0" y="0"/>
                  </a:lnTo>
                  <a:lnTo>
                    <a:pt x="0" y="1734304"/>
                  </a:lnTo>
                  <a:cubicBezTo>
                    <a:pt x="0" y="2676890"/>
                    <a:pt x="791845" y="3468735"/>
                    <a:pt x="1765046" y="3468735"/>
                  </a:cubicBezTo>
                  <a:lnTo>
                    <a:pt x="16263258" y="3468735"/>
                  </a:lnTo>
                  <a:lnTo>
                    <a:pt x="16263258" y="1734304"/>
                  </a:lnTo>
                  <a:cubicBezTo>
                    <a:pt x="16263131" y="791845"/>
                    <a:pt x="15471414" y="0"/>
                    <a:pt x="14266174" y="0"/>
                  </a:cubicBezTo>
                  <a:close/>
                  <a:moveTo>
                    <a:pt x="16136131" y="3341608"/>
                  </a:moveTo>
                  <a:lnTo>
                    <a:pt x="1765046" y="3341608"/>
                  </a:lnTo>
                  <a:cubicBezTo>
                    <a:pt x="861822" y="3341608"/>
                    <a:pt x="127000" y="2606786"/>
                    <a:pt x="127000" y="1734304"/>
                  </a:cubicBezTo>
                  <a:lnTo>
                    <a:pt x="127000" y="127000"/>
                  </a:lnTo>
                  <a:lnTo>
                    <a:pt x="14266174" y="127000"/>
                  </a:lnTo>
                  <a:cubicBezTo>
                    <a:pt x="15401437" y="127000"/>
                    <a:pt x="16136258" y="861822"/>
                    <a:pt x="16136258" y="1734304"/>
                  </a:cubicBezTo>
                  <a:lnTo>
                    <a:pt x="16136258" y="3341608"/>
                  </a:lnTo>
                  <a:close/>
                </a:path>
              </a:pathLst>
            </a:custGeom>
            <a:solidFill>
              <a:srgbClr val="8CB2DB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9837612" y="5290484"/>
            <a:ext cx="6278688" cy="974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38886" indent="-169443" lvl="1">
              <a:lnSpc>
                <a:spcPts val="2684"/>
              </a:lnSpc>
              <a:buFont typeface="Arial"/>
              <a:buChar char="•"/>
            </a:pPr>
            <a:r>
              <a:rPr lang="en-US" sz="1569" spc="6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Ejemplo: </a:t>
            </a:r>
            <a:r>
              <a:rPr lang="en-US" sz="1569" spc="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Almacena los datos en la carpeta /data/, los modelos en /models/, y asegúrate de que estos directorios estén en .gitignore.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05835" y="4612009"/>
            <a:ext cx="7201793" cy="484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1602" indent="-255801" lvl="1">
              <a:lnSpc>
                <a:spcPts val="4052"/>
              </a:lnSpc>
              <a:buFont typeface="Arial"/>
              <a:buChar char="•"/>
            </a:pPr>
            <a:r>
              <a:rPr lang="en-US" sz="2369" spc="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Separación de Código, Datos y Modelos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05835" y="6638100"/>
            <a:ext cx="8466386" cy="484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1602" indent="-255801" lvl="1">
              <a:lnSpc>
                <a:spcPts val="4052"/>
              </a:lnSpc>
              <a:buFont typeface="Arial"/>
              <a:buChar char="•"/>
            </a:pPr>
            <a:r>
              <a:rPr lang="en-US" sz="2369" spc="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Uso de Scripts para Descargar o Generar Datos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86323" y="7186143"/>
            <a:ext cx="7156797" cy="1164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97"/>
              </a:lnSpc>
              <a:spcBef>
                <a:spcPct val="0"/>
              </a:spcBef>
            </a:pPr>
            <a:r>
              <a:rPr lang="en-US" sz="1869" spc="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Descripción</a:t>
            </a:r>
            <a:r>
              <a:rPr lang="en-US" sz="1869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En lugar de versionar datasets completos, almacena scripts que puedan descargar o generar los datos necesarios.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9644638" y="7106190"/>
            <a:ext cx="7124805" cy="1519581"/>
            <a:chOff x="0" y="0"/>
            <a:chExt cx="16263132" cy="346860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6263258" cy="3468735"/>
            </a:xfrm>
            <a:custGeom>
              <a:avLst/>
              <a:gdLst/>
              <a:ahLst/>
              <a:cxnLst/>
              <a:rect r="r" b="b" t="t" l="l"/>
              <a:pathLst>
                <a:path h="3468735" w="16263258">
                  <a:moveTo>
                    <a:pt x="14266174" y="0"/>
                  </a:moveTo>
                  <a:lnTo>
                    <a:pt x="0" y="0"/>
                  </a:lnTo>
                  <a:lnTo>
                    <a:pt x="0" y="1734304"/>
                  </a:lnTo>
                  <a:cubicBezTo>
                    <a:pt x="0" y="2676890"/>
                    <a:pt x="791845" y="3468735"/>
                    <a:pt x="1765046" y="3468735"/>
                  </a:cubicBezTo>
                  <a:lnTo>
                    <a:pt x="16263258" y="3468735"/>
                  </a:lnTo>
                  <a:lnTo>
                    <a:pt x="16263258" y="1734304"/>
                  </a:lnTo>
                  <a:cubicBezTo>
                    <a:pt x="16263131" y="791845"/>
                    <a:pt x="15471414" y="0"/>
                    <a:pt x="14266174" y="0"/>
                  </a:cubicBezTo>
                  <a:close/>
                  <a:moveTo>
                    <a:pt x="16136131" y="3341608"/>
                  </a:moveTo>
                  <a:lnTo>
                    <a:pt x="1765046" y="3341608"/>
                  </a:lnTo>
                  <a:cubicBezTo>
                    <a:pt x="861822" y="3341608"/>
                    <a:pt x="127000" y="2606786"/>
                    <a:pt x="127000" y="1734304"/>
                  </a:cubicBezTo>
                  <a:lnTo>
                    <a:pt x="127000" y="127000"/>
                  </a:lnTo>
                  <a:lnTo>
                    <a:pt x="14266174" y="127000"/>
                  </a:lnTo>
                  <a:cubicBezTo>
                    <a:pt x="15401437" y="127000"/>
                    <a:pt x="16136258" y="861822"/>
                    <a:pt x="16136258" y="1734304"/>
                  </a:cubicBezTo>
                  <a:lnTo>
                    <a:pt x="16136258" y="3341608"/>
                  </a:lnTo>
                  <a:close/>
                </a:path>
              </a:pathLst>
            </a:custGeom>
            <a:solidFill>
              <a:srgbClr val="8CB2DB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9896988" y="7333940"/>
            <a:ext cx="6278688" cy="641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38886" indent="-169443" lvl="1">
              <a:lnSpc>
                <a:spcPts val="2684"/>
              </a:lnSpc>
              <a:buFont typeface="Arial"/>
              <a:buChar char="•"/>
            </a:pPr>
            <a:r>
              <a:rPr lang="en-US" sz="1569" spc="6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Ejemplo: </a:t>
            </a:r>
            <a:r>
              <a:rPr lang="en-US" sz="1569" spc="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Un script Python que descarga y preprocesa un dataset de Kaggle.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0400" y="1802832"/>
            <a:ext cx="10277036" cy="6621554"/>
          </a:xfrm>
          <a:custGeom>
            <a:avLst/>
            <a:gdLst/>
            <a:ahLst/>
            <a:cxnLst/>
            <a:rect r="r" b="b" t="t" l="l"/>
            <a:pathLst>
              <a:path h="6621554" w="10277036">
                <a:moveTo>
                  <a:pt x="0" y="0"/>
                </a:moveTo>
                <a:lnTo>
                  <a:pt x="10277037" y="0"/>
                </a:lnTo>
                <a:lnTo>
                  <a:pt x="10277037" y="6621553"/>
                </a:lnTo>
                <a:lnTo>
                  <a:pt x="0" y="66215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930285" y="3193368"/>
            <a:ext cx="7917431" cy="4964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39"/>
              </a:lnSpc>
            </a:pPr>
            <a:r>
              <a:rPr lang="en-US" sz="7099">
                <a:solidFill>
                  <a:srgbClr val="000000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05. Integración Continua(CI/CD) con Git</a:t>
            </a:r>
          </a:p>
          <a:p>
            <a:pPr algn="l">
              <a:lnSpc>
                <a:spcPts val="9799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-3472596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7081" y="9024100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3974" y="1490029"/>
            <a:ext cx="1092015" cy="925848"/>
            <a:chOff x="0" y="0"/>
            <a:chExt cx="376980" cy="3196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980" cy="319617"/>
            </a:xfrm>
            <a:custGeom>
              <a:avLst/>
              <a:gdLst/>
              <a:ahLst/>
              <a:cxnLst/>
              <a:rect r="r" b="b" t="t" l="l"/>
              <a:pathLst>
                <a:path h="319617" w="376980">
                  <a:moveTo>
                    <a:pt x="63806" y="0"/>
                  </a:moveTo>
                  <a:lnTo>
                    <a:pt x="313174" y="0"/>
                  </a:lnTo>
                  <a:cubicBezTo>
                    <a:pt x="348413" y="0"/>
                    <a:pt x="376980" y="28567"/>
                    <a:pt x="376980" y="63806"/>
                  </a:cubicBezTo>
                  <a:lnTo>
                    <a:pt x="376980" y="255811"/>
                  </a:lnTo>
                  <a:cubicBezTo>
                    <a:pt x="376980" y="291050"/>
                    <a:pt x="348413" y="319617"/>
                    <a:pt x="313174" y="319617"/>
                  </a:cubicBezTo>
                  <a:lnTo>
                    <a:pt x="63806" y="319617"/>
                  </a:lnTo>
                  <a:cubicBezTo>
                    <a:pt x="28567" y="319617"/>
                    <a:pt x="0" y="291050"/>
                    <a:pt x="0" y="255811"/>
                  </a:cubicBezTo>
                  <a:lnTo>
                    <a:pt x="0" y="63806"/>
                  </a:lnTo>
                  <a:cubicBezTo>
                    <a:pt x="0" y="28567"/>
                    <a:pt x="28567" y="0"/>
                    <a:pt x="63806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376980" cy="4434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44598" y="1542439"/>
            <a:ext cx="810766" cy="821029"/>
          </a:xfrm>
          <a:custGeom>
            <a:avLst/>
            <a:gdLst/>
            <a:ahLst/>
            <a:cxnLst/>
            <a:rect r="r" b="b" t="t" l="l"/>
            <a:pathLst>
              <a:path h="821029" w="810766">
                <a:moveTo>
                  <a:pt x="0" y="0"/>
                </a:moveTo>
                <a:lnTo>
                  <a:pt x="810766" y="0"/>
                </a:lnTo>
                <a:lnTo>
                  <a:pt x="810766" y="821028"/>
                </a:lnTo>
                <a:lnTo>
                  <a:pt x="0" y="821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-3929184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58983" y="9082105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03974" y="4908631"/>
            <a:ext cx="7124805" cy="4118955"/>
            <a:chOff x="0" y="0"/>
            <a:chExt cx="16263132" cy="94019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263258" cy="9402083"/>
            </a:xfrm>
            <a:custGeom>
              <a:avLst/>
              <a:gdLst/>
              <a:ahLst/>
              <a:cxnLst/>
              <a:rect r="r" b="b" t="t" l="l"/>
              <a:pathLst>
                <a:path h="9402083" w="16263258">
                  <a:moveTo>
                    <a:pt x="14266174" y="0"/>
                  </a:moveTo>
                  <a:lnTo>
                    <a:pt x="0" y="0"/>
                  </a:lnTo>
                  <a:lnTo>
                    <a:pt x="0" y="7604578"/>
                  </a:lnTo>
                  <a:cubicBezTo>
                    <a:pt x="0" y="8610238"/>
                    <a:pt x="791845" y="9402083"/>
                    <a:pt x="1765046" y="9402083"/>
                  </a:cubicBezTo>
                  <a:lnTo>
                    <a:pt x="16263258" y="9402083"/>
                  </a:lnTo>
                  <a:lnTo>
                    <a:pt x="16263258" y="1797639"/>
                  </a:lnTo>
                  <a:cubicBezTo>
                    <a:pt x="16263131" y="791845"/>
                    <a:pt x="15471414" y="0"/>
                    <a:pt x="14266174" y="0"/>
                  </a:cubicBezTo>
                  <a:close/>
                  <a:moveTo>
                    <a:pt x="16136131" y="9274956"/>
                  </a:moveTo>
                  <a:lnTo>
                    <a:pt x="1765046" y="9274956"/>
                  </a:lnTo>
                  <a:cubicBezTo>
                    <a:pt x="861822" y="9274956"/>
                    <a:pt x="127000" y="8540134"/>
                    <a:pt x="127000" y="7604578"/>
                  </a:cubicBezTo>
                  <a:lnTo>
                    <a:pt x="127000" y="127000"/>
                  </a:lnTo>
                  <a:lnTo>
                    <a:pt x="14266174" y="127000"/>
                  </a:lnTo>
                  <a:cubicBezTo>
                    <a:pt x="15401437" y="127000"/>
                    <a:pt x="16136258" y="861822"/>
                    <a:pt x="16136258" y="1797639"/>
                  </a:cubicBezTo>
                  <a:lnTo>
                    <a:pt x="16136258" y="9274956"/>
                  </a:lnTo>
                  <a:close/>
                </a:path>
              </a:pathLst>
            </a:custGeom>
            <a:solidFill>
              <a:srgbClr val="8CB2DB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8309739" y="3197879"/>
            <a:ext cx="4680890" cy="3163568"/>
          </a:xfrm>
          <a:custGeom>
            <a:avLst/>
            <a:gdLst/>
            <a:ahLst/>
            <a:cxnLst/>
            <a:rect r="r" b="b" t="t" l="l"/>
            <a:pathLst>
              <a:path h="3163568" w="4680890">
                <a:moveTo>
                  <a:pt x="0" y="0"/>
                </a:moveTo>
                <a:lnTo>
                  <a:pt x="4680891" y="0"/>
                </a:lnTo>
                <a:lnTo>
                  <a:pt x="4680891" y="3163568"/>
                </a:lnTo>
                <a:lnTo>
                  <a:pt x="0" y="31635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119240" y="3290903"/>
            <a:ext cx="4757427" cy="4551055"/>
          </a:xfrm>
          <a:custGeom>
            <a:avLst/>
            <a:gdLst/>
            <a:ahLst/>
            <a:cxnLst/>
            <a:rect r="r" b="b" t="t" l="l"/>
            <a:pathLst>
              <a:path h="4551055" w="4757427">
                <a:moveTo>
                  <a:pt x="0" y="0"/>
                </a:moveTo>
                <a:lnTo>
                  <a:pt x="4757427" y="0"/>
                </a:lnTo>
                <a:lnTo>
                  <a:pt x="4757427" y="4551055"/>
                </a:lnTo>
                <a:lnTo>
                  <a:pt x="0" y="45510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050907" y="1566972"/>
            <a:ext cx="15989046" cy="69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50"/>
              </a:lnSpc>
              <a:spcBef>
                <a:spcPct val="0"/>
              </a:spcBef>
            </a:pPr>
            <a:r>
              <a:rPr lang="en-US" sz="4107">
                <a:solidFill>
                  <a:srgbClr val="000000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ENTREGA CONTINUA (CD) Y DEPLIEGUE AUTOMÁTICO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3974" y="3102629"/>
            <a:ext cx="7124805" cy="1644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8"/>
              </a:lnSpc>
              <a:spcBef>
                <a:spcPct val="0"/>
              </a:spcBef>
            </a:pPr>
            <a:r>
              <a:rPr lang="en-US" sz="1969" spc="8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Descripción:</a:t>
            </a:r>
            <a:r>
              <a:rPr lang="en-US" sz="1969" spc="8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CD permite desplegar automáticamente los modelos de IA en un entorno de producción una vez que han pasado todas las pruebas de CI.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3974" y="2386350"/>
            <a:ext cx="9033638" cy="615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30"/>
              </a:lnSpc>
              <a:spcBef>
                <a:spcPct val="0"/>
              </a:spcBef>
            </a:pPr>
            <a:r>
              <a:rPr lang="en-US" sz="3000" spc="126">
                <a:solidFill>
                  <a:srgbClr val="000000"/>
                </a:solidFill>
                <a:latin typeface="Pattanakarn Expanded Bold"/>
                <a:ea typeface="Pattanakarn Expanded Bold"/>
                <a:cs typeface="Pattanakarn Expanded Bold"/>
                <a:sym typeface="Pattanakarn Expanded Bold"/>
              </a:rPr>
              <a:t>Automatización del Despliegue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15701" y="5067300"/>
            <a:ext cx="6501351" cy="4006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669" spc="7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Ejemplo Práctico:</a:t>
            </a:r>
          </a:p>
          <a:p>
            <a:pPr algn="just" marL="360476" indent="-180238" lvl="1">
              <a:lnSpc>
                <a:spcPts val="2855"/>
              </a:lnSpc>
              <a:buFont typeface="Arial"/>
              <a:buChar char="•"/>
            </a:pPr>
            <a:r>
              <a:rPr lang="en-US" sz="1669" spc="7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Contexto: </a:t>
            </a:r>
            <a:r>
              <a:rPr lang="en-US" sz="1669" spc="7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Despliegue de un modelo de IA en un servidor de producción usando Docker.</a:t>
            </a:r>
          </a:p>
          <a:p>
            <a:pPr algn="just" marL="360476" indent="-180238" lvl="1">
              <a:lnSpc>
                <a:spcPts val="2855"/>
              </a:lnSpc>
              <a:buFont typeface="Arial"/>
              <a:buChar char="•"/>
            </a:pPr>
            <a:r>
              <a:rPr lang="en-US" sz="1669" spc="7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Proceso:</a:t>
            </a:r>
          </a:p>
          <a:p>
            <a:pPr algn="just" marL="720952" indent="-240317" lvl="2">
              <a:lnSpc>
                <a:spcPts val="2855"/>
              </a:lnSpc>
              <a:buFont typeface="Arial"/>
              <a:buChar char="⚬"/>
            </a:pPr>
            <a:r>
              <a:rPr lang="en-US" sz="1669" spc="7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Configurar un pipeline q</a:t>
            </a:r>
            <a:r>
              <a:rPr lang="en-US" sz="1669" spc="7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</a:t>
            </a:r>
            <a:r>
              <a:rPr lang="en-US" sz="1669" spc="7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 c</a:t>
            </a:r>
            <a:r>
              <a:rPr lang="en-US" sz="1669" spc="7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1669" spc="7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nst</a:t>
            </a:r>
            <a:r>
              <a:rPr lang="en-US" sz="1669" spc="7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US" sz="1669" spc="7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uya </a:t>
            </a:r>
            <a:r>
              <a:rPr lang="en-US" sz="1669" spc="7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lang="en-US" sz="1669" spc="7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lang="en-US" sz="1669" spc="7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</a:t>
            </a:r>
            <a:r>
              <a:rPr lang="en-US" sz="1669" spc="7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agen de Docker con el modelo actualizado y despliegue automáticamente la nueva versión en un servidor.</a:t>
            </a:r>
          </a:p>
          <a:p>
            <a:pPr algn="just" marL="764131" indent="-254710" lvl="2">
              <a:lnSpc>
                <a:spcPts val="3026"/>
              </a:lnSpc>
              <a:buFont typeface="Arial"/>
              <a:buChar char="⚬"/>
            </a:pPr>
            <a:r>
              <a:rPr lang="en-US" sz="1769" spc="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Usar herramientas como </a:t>
            </a:r>
            <a:r>
              <a:rPr lang="en-US" sz="1769" spc="74" u="sng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8" tooltip="https://docs.gitlab.com/ee/ci/"/>
              </a:rPr>
              <a:t>GitLab CI/CD</a:t>
            </a:r>
            <a:r>
              <a:rPr lang="en-US" sz="1769" spc="7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, </a:t>
            </a:r>
            <a:r>
              <a:rPr lang="en-US" sz="1769" spc="74" u="sng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9" tooltip="https://circleci.com"/>
              </a:rPr>
              <a:t>CircleCI</a:t>
            </a:r>
            <a:r>
              <a:rPr lang="en-US" sz="1769" spc="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o </a:t>
            </a:r>
            <a:r>
              <a:rPr lang="en-US" sz="1769" spc="74" u="sng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10" tooltip="https://www.jenkins.io"/>
              </a:rPr>
              <a:t>Jenkins</a:t>
            </a:r>
            <a:r>
              <a:rPr lang="en-US" sz="1769" spc="7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1769" spc="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para gestionar este proceso.</a:t>
            </a:r>
          </a:p>
          <a:p>
            <a:pPr algn="just">
              <a:lnSpc>
                <a:spcPts val="2855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8309739" y="2376825"/>
            <a:ext cx="8534900" cy="649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2"/>
              </a:lnSpc>
              <a:spcBef>
                <a:spcPct val="0"/>
              </a:spcBef>
            </a:pPr>
            <a:r>
              <a:rPr lang="en-US" sz="3200" spc="134">
                <a:solidFill>
                  <a:srgbClr val="000000"/>
                </a:solidFill>
                <a:latin typeface="Pattanakarn Expanded Bold"/>
                <a:ea typeface="Pattanakarn Expanded Bold"/>
                <a:cs typeface="Pattanakarn Expanded Bold"/>
                <a:sym typeface="Pattanakarn Expanded Bold"/>
              </a:rPr>
              <a:t>Ejemplo de Despliegue con Docker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3974" y="1118554"/>
            <a:ext cx="1092015" cy="925848"/>
            <a:chOff x="0" y="0"/>
            <a:chExt cx="376980" cy="3196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980" cy="319617"/>
            </a:xfrm>
            <a:custGeom>
              <a:avLst/>
              <a:gdLst/>
              <a:ahLst/>
              <a:cxnLst/>
              <a:rect r="r" b="b" t="t" l="l"/>
              <a:pathLst>
                <a:path h="319617" w="376980">
                  <a:moveTo>
                    <a:pt x="63806" y="0"/>
                  </a:moveTo>
                  <a:lnTo>
                    <a:pt x="313174" y="0"/>
                  </a:lnTo>
                  <a:cubicBezTo>
                    <a:pt x="348413" y="0"/>
                    <a:pt x="376980" y="28567"/>
                    <a:pt x="376980" y="63806"/>
                  </a:cubicBezTo>
                  <a:lnTo>
                    <a:pt x="376980" y="255811"/>
                  </a:lnTo>
                  <a:cubicBezTo>
                    <a:pt x="376980" y="291050"/>
                    <a:pt x="348413" y="319617"/>
                    <a:pt x="313174" y="319617"/>
                  </a:cubicBezTo>
                  <a:lnTo>
                    <a:pt x="63806" y="319617"/>
                  </a:lnTo>
                  <a:cubicBezTo>
                    <a:pt x="28567" y="319617"/>
                    <a:pt x="0" y="291050"/>
                    <a:pt x="0" y="255811"/>
                  </a:cubicBezTo>
                  <a:lnTo>
                    <a:pt x="0" y="63806"/>
                  </a:lnTo>
                  <a:cubicBezTo>
                    <a:pt x="0" y="28567"/>
                    <a:pt x="28567" y="0"/>
                    <a:pt x="63806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376980" cy="4434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44598" y="1170964"/>
            <a:ext cx="810766" cy="821029"/>
          </a:xfrm>
          <a:custGeom>
            <a:avLst/>
            <a:gdLst/>
            <a:ahLst/>
            <a:cxnLst/>
            <a:rect r="r" b="b" t="t" l="l"/>
            <a:pathLst>
              <a:path h="821029" w="810766">
                <a:moveTo>
                  <a:pt x="0" y="0"/>
                </a:moveTo>
                <a:lnTo>
                  <a:pt x="810766" y="0"/>
                </a:lnTo>
                <a:lnTo>
                  <a:pt x="810766" y="821028"/>
                </a:lnTo>
                <a:lnTo>
                  <a:pt x="0" y="821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-4367846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58983" y="9082105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03974" y="3747534"/>
            <a:ext cx="7124805" cy="4585680"/>
            <a:chOff x="0" y="0"/>
            <a:chExt cx="16263132" cy="104673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263258" cy="10467432"/>
            </a:xfrm>
            <a:custGeom>
              <a:avLst/>
              <a:gdLst/>
              <a:ahLst/>
              <a:cxnLst/>
              <a:rect r="r" b="b" t="t" l="l"/>
              <a:pathLst>
                <a:path h="10467432" w="16263258">
                  <a:moveTo>
                    <a:pt x="14266174" y="0"/>
                  </a:moveTo>
                  <a:lnTo>
                    <a:pt x="0" y="0"/>
                  </a:lnTo>
                  <a:lnTo>
                    <a:pt x="0" y="8658604"/>
                  </a:lnTo>
                  <a:cubicBezTo>
                    <a:pt x="0" y="9675588"/>
                    <a:pt x="791845" y="10467432"/>
                    <a:pt x="1765046" y="10467432"/>
                  </a:cubicBezTo>
                  <a:lnTo>
                    <a:pt x="16263258" y="10467432"/>
                  </a:lnTo>
                  <a:lnTo>
                    <a:pt x="16263258" y="1809011"/>
                  </a:lnTo>
                  <a:cubicBezTo>
                    <a:pt x="16263131" y="791845"/>
                    <a:pt x="15471414" y="0"/>
                    <a:pt x="14266174" y="0"/>
                  </a:cubicBezTo>
                  <a:close/>
                  <a:moveTo>
                    <a:pt x="16136131" y="10340305"/>
                  </a:moveTo>
                  <a:lnTo>
                    <a:pt x="1765046" y="10340305"/>
                  </a:lnTo>
                  <a:cubicBezTo>
                    <a:pt x="861822" y="10340305"/>
                    <a:pt x="127000" y="9605483"/>
                    <a:pt x="127000" y="8658604"/>
                  </a:cubicBezTo>
                  <a:lnTo>
                    <a:pt x="127000" y="127000"/>
                  </a:lnTo>
                  <a:lnTo>
                    <a:pt x="14266174" y="127000"/>
                  </a:lnTo>
                  <a:cubicBezTo>
                    <a:pt x="15401437" y="127000"/>
                    <a:pt x="16136258" y="861822"/>
                    <a:pt x="16136258" y="1809011"/>
                  </a:cubicBezTo>
                  <a:lnTo>
                    <a:pt x="16136258" y="10340305"/>
                  </a:lnTo>
                  <a:close/>
                </a:path>
              </a:pathLst>
            </a:custGeom>
            <a:solidFill>
              <a:srgbClr val="8CB2DB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9511040" y="3484582"/>
            <a:ext cx="8341926" cy="6436528"/>
          </a:xfrm>
          <a:custGeom>
            <a:avLst/>
            <a:gdLst/>
            <a:ahLst/>
            <a:cxnLst/>
            <a:rect r="r" b="b" t="t" l="l"/>
            <a:pathLst>
              <a:path h="6436528" w="8341926">
                <a:moveTo>
                  <a:pt x="0" y="0"/>
                </a:moveTo>
                <a:lnTo>
                  <a:pt x="8341926" y="0"/>
                </a:lnTo>
                <a:lnTo>
                  <a:pt x="8341926" y="6436528"/>
                </a:lnTo>
                <a:lnTo>
                  <a:pt x="0" y="64365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139972" y="1131679"/>
            <a:ext cx="15989046" cy="804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90"/>
              </a:lnSpc>
              <a:spcBef>
                <a:spcPct val="0"/>
              </a:spcBef>
            </a:pPr>
            <a:r>
              <a:rPr lang="en-US" sz="4707">
                <a:solidFill>
                  <a:srgbClr val="000000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INTEGRACIÓN CONTINUA (CI) CON GIT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03974" y="2722582"/>
            <a:ext cx="7913849" cy="805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8"/>
              </a:lnSpc>
              <a:spcBef>
                <a:spcPct val="0"/>
              </a:spcBef>
            </a:pPr>
            <a:r>
              <a:rPr lang="en-US" sz="1969" spc="8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Descripción:</a:t>
            </a:r>
            <a:r>
              <a:rPr lang="en-US" sz="1969" spc="8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CI permite automatizar las pruebas y validaciones de código cada vez que se realiza un commit.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3974" y="1987252"/>
            <a:ext cx="9033638" cy="71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85"/>
              </a:lnSpc>
              <a:spcBef>
                <a:spcPct val="0"/>
              </a:spcBef>
            </a:pPr>
            <a:r>
              <a:rPr lang="en-US" sz="3500" spc="147">
                <a:solidFill>
                  <a:srgbClr val="000000"/>
                </a:solidFill>
                <a:latin typeface="Pattanakarn Expanded Bold"/>
                <a:ea typeface="Pattanakarn Expanded Bold"/>
                <a:cs typeface="Pattanakarn Expanded Bold"/>
                <a:sym typeface="Pattanakarn Expanded Bold"/>
              </a:rPr>
              <a:t>¿Qué es la CI?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922953"/>
            <a:ext cx="6501351" cy="4308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84"/>
              </a:lnSpc>
            </a:pPr>
            <a:r>
              <a:rPr lang="en-US" sz="1569" spc="6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Ejemplo Práctico:</a:t>
            </a:r>
          </a:p>
          <a:p>
            <a:pPr algn="just" marL="338886" indent="-169443" lvl="1">
              <a:lnSpc>
                <a:spcPts val="2684"/>
              </a:lnSpc>
              <a:buFont typeface="Arial"/>
              <a:buChar char="•"/>
            </a:pPr>
            <a:r>
              <a:rPr lang="en-US" sz="1569" spc="6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Contexto: Un proyecto de IA que incluye scripts de preprocesamiento, entrenamiento y evaluación.</a:t>
            </a:r>
          </a:p>
          <a:p>
            <a:pPr algn="just" marL="338886" indent="-169443" lvl="1">
              <a:lnSpc>
                <a:spcPts val="2684"/>
              </a:lnSpc>
              <a:buFont typeface="Arial"/>
              <a:buChar char="•"/>
            </a:pPr>
            <a:r>
              <a:rPr lang="en-US" sz="1569" spc="6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Proceso:</a:t>
            </a:r>
          </a:p>
          <a:p>
            <a:pPr algn="just" marL="677773" indent="-225924" lvl="2">
              <a:lnSpc>
                <a:spcPts val="2684"/>
              </a:lnSpc>
              <a:buFont typeface="Arial"/>
              <a:buChar char="⚬"/>
            </a:pPr>
            <a:r>
              <a:rPr lang="en-US" sz="1569" spc="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Configurar un archivo </a:t>
            </a:r>
            <a:r>
              <a:rPr lang="en-US" sz="1569" spc="65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.github/workflows/ci.yml</a:t>
            </a:r>
            <a:r>
              <a:rPr lang="en-US" sz="1569" spc="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para que GitHub Actions ejecute automáticamente pruebas unitarias y validaciones de modelos con cada commit.</a:t>
            </a:r>
          </a:p>
          <a:p>
            <a:pPr algn="just" marL="677773" indent="-225924" lvl="2">
              <a:lnSpc>
                <a:spcPts val="2684"/>
              </a:lnSpc>
              <a:buFont typeface="Arial"/>
              <a:buChar char="⚬"/>
            </a:pPr>
            <a:r>
              <a:rPr lang="en-US" sz="1569" spc="6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El pipeline podría incluir:</a:t>
            </a:r>
          </a:p>
          <a:p>
            <a:pPr algn="just" marL="1016659" indent="-254165" lvl="3">
              <a:lnSpc>
                <a:spcPts val="2684"/>
              </a:lnSpc>
              <a:buFont typeface="Arial"/>
              <a:buChar char="￭"/>
            </a:pPr>
            <a:r>
              <a:rPr lang="en-US" sz="1569" spc="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Instalación de dependencias.</a:t>
            </a:r>
          </a:p>
          <a:p>
            <a:pPr algn="just" marL="1016659" indent="-254165" lvl="3">
              <a:lnSpc>
                <a:spcPts val="2684"/>
              </a:lnSpc>
              <a:buFont typeface="Arial"/>
              <a:buChar char="￭"/>
            </a:pPr>
            <a:r>
              <a:rPr lang="en-US" sz="1569" spc="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Ejecución de pruebas.</a:t>
            </a:r>
          </a:p>
          <a:p>
            <a:pPr algn="just" marL="1016659" indent="-254165" lvl="3">
              <a:lnSpc>
                <a:spcPts val="2684"/>
              </a:lnSpc>
              <a:buFont typeface="Arial"/>
              <a:buChar char="￭"/>
            </a:pPr>
            <a:r>
              <a:rPr lang="en-US" sz="1569" spc="6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Validación de la precisión del modelo.</a:t>
            </a:r>
          </a:p>
          <a:p>
            <a:pPr algn="just">
              <a:lnSpc>
                <a:spcPts val="2684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511040" y="1987252"/>
            <a:ext cx="8341926" cy="1497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85"/>
              </a:lnSpc>
              <a:spcBef>
                <a:spcPct val="0"/>
              </a:spcBef>
            </a:pPr>
            <a:r>
              <a:rPr lang="en-US" sz="3500" spc="147">
                <a:solidFill>
                  <a:srgbClr val="000000"/>
                </a:solidFill>
                <a:latin typeface="Pattanakarn Expanded Bold"/>
                <a:ea typeface="Pattanakarn Expanded Bold"/>
                <a:cs typeface="Pattanakarn Expanded Bold"/>
                <a:sym typeface="Pattanakarn Expanded Bold"/>
              </a:rPr>
              <a:t>Ejemplo de Configuración en </a:t>
            </a:r>
            <a:r>
              <a:rPr lang="en-US" sz="3500" spc="147" u="sng">
                <a:solidFill>
                  <a:srgbClr val="000000"/>
                </a:solidFill>
                <a:latin typeface="Pattanakarn Expanded Bold"/>
                <a:ea typeface="Pattanakarn Expanded Bold"/>
                <a:cs typeface="Pattanakarn Expanded Bold"/>
                <a:sym typeface="Pattanakarn Expanded Bold"/>
                <a:hlinkClick r:id="rId7" tooltip="https://github.com/features/actions"/>
              </a:rPr>
              <a:t>GitHub Actions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3974" y="1490029"/>
            <a:ext cx="1092015" cy="925848"/>
            <a:chOff x="0" y="0"/>
            <a:chExt cx="376980" cy="3196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980" cy="319617"/>
            </a:xfrm>
            <a:custGeom>
              <a:avLst/>
              <a:gdLst/>
              <a:ahLst/>
              <a:cxnLst/>
              <a:rect r="r" b="b" t="t" l="l"/>
              <a:pathLst>
                <a:path h="319617" w="376980">
                  <a:moveTo>
                    <a:pt x="63806" y="0"/>
                  </a:moveTo>
                  <a:lnTo>
                    <a:pt x="313174" y="0"/>
                  </a:lnTo>
                  <a:cubicBezTo>
                    <a:pt x="348413" y="0"/>
                    <a:pt x="376980" y="28567"/>
                    <a:pt x="376980" y="63806"/>
                  </a:cubicBezTo>
                  <a:lnTo>
                    <a:pt x="376980" y="255811"/>
                  </a:lnTo>
                  <a:cubicBezTo>
                    <a:pt x="376980" y="291050"/>
                    <a:pt x="348413" y="319617"/>
                    <a:pt x="313174" y="319617"/>
                  </a:cubicBezTo>
                  <a:lnTo>
                    <a:pt x="63806" y="319617"/>
                  </a:lnTo>
                  <a:cubicBezTo>
                    <a:pt x="28567" y="319617"/>
                    <a:pt x="0" y="291050"/>
                    <a:pt x="0" y="255811"/>
                  </a:cubicBezTo>
                  <a:lnTo>
                    <a:pt x="0" y="63806"/>
                  </a:lnTo>
                  <a:cubicBezTo>
                    <a:pt x="0" y="28567"/>
                    <a:pt x="28567" y="0"/>
                    <a:pt x="63806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376980" cy="4434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44598" y="1542439"/>
            <a:ext cx="810766" cy="821029"/>
          </a:xfrm>
          <a:custGeom>
            <a:avLst/>
            <a:gdLst/>
            <a:ahLst/>
            <a:cxnLst/>
            <a:rect r="r" b="b" t="t" l="l"/>
            <a:pathLst>
              <a:path h="821029" w="810766">
                <a:moveTo>
                  <a:pt x="0" y="0"/>
                </a:moveTo>
                <a:lnTo>
                  <a:pt x="810766" y="0"/>
                </a:lnTo>
                <a:lnTo>
                  <a:pt x="810766" y="821028"/>
                </a:lnTo>
                <a:lnTo>
                  <a:pt x="0" y="821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-3929184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58983" y="8996383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027633" y="2533487"/>
            <a:ext cx="5857401" cy="3294788"/>
          </a:xfrm>
          <a:custGeom>
            <a:avLst/>
            <a:gdLst/>
            <a:ahLst/>
            <a:cxnLst/>
            <a:rect r="r" b="b" t="t" l="l"/>
            <a:pathLst>
              <a:path h="3294788" w="5857401">
                <a:moveTo>
                  <a:pt x="0" y="0"/>
                </a:moveTo>
                <a:lnTo>
                  <a:pt x="5857401" y="0"/>
                </a:lnTo>
                <a:lnTo>
                  <a:pt x="5857401" y="3294788"/>
                </a:lnTo>
                <a:lnTo>
                  <a:pt x="0" y="32947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95988" y="2385502"/>
            <a:ext cx="15989046" cy="596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10"/>
              </a:lnSpc>
              <a:spcBef>
                <a:spcPct val="0"/>
              </a:spcBef>
            </a:pPr>
            <a:r>
              <a:rPr lang="en-US" sz="3507">
                <a:solidFill>
                  <a:srgbClr val="000000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¿Qué es </a:t>
            </a:r>
            <a:r>
              <a:rPr lang="en-US" sz="3507" u="sng">
                <a:solidFill>
                  <a:srgbClr val="000000"/>
                </a:solidFill>
                <a:latin typeface="Pattanakarn Expanded"/>
                <a:ea typeface="Pattanakarn Expanded"/>
                <a:cs typeface="Pattanakarn Expanded"/>
                <a:sym typeface="Pattanakarn Expanded"/>
                <a:hlinkClick r:id="rId7" tooltip="https://git-scm.com"/>
              </a:rPr>
              <a:t>Git</a:t>
            </a:r>
            <a:r>
              <a:rPr lang="en-US" sz="3507">
                <a:solidFill>
                  <a:srgbClr val="000000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55364" y="3154185"/>
            <a:ext cx="7994523" cy="219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6834" indent="-223417" lvl="1">
              <a:lnSpc>
                <a:spcPts val="3539"/>
              </a:lnSpc>
              <a:buFont typeface="Arial"/>
              <a:buChar char="•"/>
            </a:pPr>
            <a:r>
              <a:rPr lang="en-US" sz="2069" spc="8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Sistema de control de versiones distribuido.</a:t>
            </a:r>
          </a:p>
          <a:p>
            <a:pPr algn="l" marL="446834" indent="-223417" lvl="1">
              <a:lnSpc>
                <a:spcPts val="3539"/>
              </a:lnSpc>
              <a:buFont typeface="Arial"/>
              <a:buChar char="•"/>
            </a:pPr>
            <a:r>
              <a:rPr lang="en-US" sz="2069" spc="8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Rastrea y gestiona cambios en el código.</a:t>
            </a:r>
          </a:p>
          <a:p>
            <a:pPr algn="l" marL="446834" indent="-223417" lvl="1">
              <a:lnSpc>
                <a:spcPts val="3539"/>
              </a:lnSpc>
              <a:buFont typeface="Arial"/>
              <a:buChar char="•"/>
            </a:pPr>
            <a:r>
              <a:rPr lang="en-US" sz="2069" spc="8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Facilita la colaboración en equipo.</a:t>
            </a:r>
          </a:p>
          <a:p>
            <a:pPr algn="l" marL="446834" indent="-223417" lvl="1">
              <a:lnSpc>
                <a:spcPts val="3539"/>
              </a:lnSpc>
              <a:spcBef>
                <a:spcPct val="0"/>
              </a:spcBef>
              <a:buFont typeface="Arial"/>
              <a:buChar char="•"/>
            </a:pPr>
            <a:r>
              <a:rPr lang="en-US" sz="2069" spc="8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Permite revertir a versiones anteriores.</a:t>
            </a:r>
          </a:p>
          <a:p>
            <a:pPr algn="l">
              <a:lnSpc>
                <a:spcPts val="353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051319" y="1512679"/>
            <a:ext cx="15989046" cy="754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70"/>
              </a:lnSpc>
              <a:spcBef>
                <a:spcPct val="0"/>
              </a:spcBef>
            </a:pPr>
            <a:r>
              <a:rPr lang="en-US" sz="4407">
                <a:solidFill>
                  <a:srgbClr val="000000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INTRODUCCIÓN A GIT Y GITHUB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55364" y="5959010"/>
            <a:ext cx="11879311" cy="264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46834" indent="-223417" lvl="1">
              <a:lnSpc>
                <a:spcPts val="3539"/>
              </a:lnSpc>
              <a:spcBef>
                <a:spcPct val="0"/>
              </a:spcBef>
              <a:buFont typeface="Arial"/>
              <a:buChar char="•"/>
            </a:pPr>
            <a:r>
              <a:rPr lang="en-US" sz="2069" spc="8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Manejo de Código:</a:t>
            </a:r>
            <a:r>
              <a:rPr lang="en-US" sz="2069" spc="8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Seguimiento y gestión de cambios en scripts y algoritmos.</a:t>
            </a:r>
          </a:p>
          <a:p>
            <a:pPr algn="just" marL="446834" indent="-223417" lvl="1">
              <a:lnSpc>
                <a:spcPts val="3539"/>
              </a:lnSpc>
              <a:spcBef>
                <a:spcPct val="0"/>
              </a:spcBef>
              <a:buFont typeface="Arial"/>
              <a:buChar char="•"/>
            </a:pPr>
            <a:r>
              <a:rPr lang="en-US" sz="2069" spc="8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Versionado de Modelos: </a:t>
            </a:r>
            <a:r>
              <a:rPr lang="en-US" sz="2069" spc="8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Control de versiones de modelos entrenados.</a:t>
            </a:r>
          </a:p>
          <a:p>
            <a:pPr algn="just" marL="446834" indent="-223417" lvl="1">
              <a:lnSpc>
                <a:spcPts val="3539"/>
              </a:lnSpc>
              <a:spcBef>
                <a:spcPct val="0"/>
              </a:spcBef>
              <a:buFont typeface="Arial"/>
              <a:buChar char="•"/>
            </a:pPr>
            <a:r>
              <a:rPr lang="en-US" sz="2069" spc="8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Colaboración: </a:t>
            </a:r>
            <a:r>
              <a:rPr lang="en-US" sz="2069" spc="8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Facilita el trabajo en equipo en proyectos de IA.</a:t>
            </a:r>
          </a:p>
          <a:p>
            <a:pPr algn="just" marL="446834" indent="-223417" lvl="1">
              <a:lnSpc>
                <a:spcPts val="3539"/>
              </a:lnSpc>
              <a:spcBef>
                <a:spcPct val="0"/>
              </a:spcBef>
              <a:buFont typeface="Arial"/>
              <a:buChar char="•"/>
            </a:pPr>
            <a:r>
              <a:rPr lang="en-US" sz="2069" spc="8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Reversión de Experimentación:</a:t>
            </a:r>
            <a:r>
              <a:rPr lang="en-US" sz="2069" spc="8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Permite revertir a versiones anteriores tras experimentos fallidos.</a:t>
            </a:r>
          </a:p>
          <a:p>
            <a:pPr algn="just">
              <a:lnSpc>
                <a:spcPts val="3539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755364" y="5173254"/>
            <a:ext cx="15989046" cy="596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10"/>
              </a:lnSpc>
              <a:spcBef>
                <a:spcPct val="0"/>
              </a:spcBef>
            </a:pPr>
            <a:r>
              <a:rPr lang="en-US" sz="3507">
                <a:solidFill>
                  <a:srgbClr val="000000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¿Por qué es importante en IA?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3974" y="1490029"/>
            <a:ext cx="1092015" cy="925848"/>
            <a:chOff x="0" y="0"/>
            <a:chExt cx="376980" cy="3196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980" cy="319617"/>
            </a:xfrm>
            <a:custGeom>
              <a:avLst/>
              <a:gdLst/>
              <a:ahLst/>
              <a:cxnLst/>
              <a:rect r="r" b="b" t="t" l="l"/>
              <a:pathLst>
                <a:path h="319617" w="376980">
                  <a:moveTo>
                    <a:pt x="63806" y="0"/>
                  </a:moveTo>
                  <a:lnTo>
                    <a:pt x="313174" y="0"/>
                  </a:lnTo>
                  <a:cubicBezTo>
                    <a:pt x="348413" y="0"/>
                    <a:pt x="376980" y="28567"/>
                    <a:pt x="376980" y="63806"/>
                  </a:cubicBezTo>
                  <a:lnTo>
                    <a:pt x="376980" y="255811"/>
                  </a:lnTo>
                  <a:cubicBezTo>
                    <a:pt x="376980" y="291050"/>
                    <a:pt x="348413" y="319617"/>
                    <a:pt x="313174" y="319617"/>
                  </a:cubicBezTo>
                  <a:lnTo>
                    <a:pt x="63806" y="319617"/>
                  </a:lnTo>
                  <a:cubicBezTo>
                    <a:pt x="28567" y="319617"/>
                    <a:pt x="0" y="291050"/>
                    <a:pt x="0" y="255811"/>
                  </a:cubicBezTo>
                  <a:lnTo>
                    <a:pt x="0" y="63806"/>
                  </a:lnTo>
                  <a:cubicBezTo>
                    <a:pt x="0" y="28567"/>
                    <a:pt x="28567" y="0"/>
                    <a:pt x="63806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376980" cy="4434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44598" y="1542439"/>
            <a:ext cx="810766" cy="821029"/>
          </a:xfrm>
          <a:custGeom>
            <a:avLst/>
            <a:gdLst/>
            <a:ahLst/>
            <a:cxnLst/>
            <a:rect r="r" b="b" t="t" l="l"/>
            <a:pathLst>
              <a:path h="821029" w="810766">
                <a:moveTo>
                  <a:pt x="0" y="0"/>
                </a:moveTo>
                <a:lnTo>
                  <a:pt x="810766" y="0"/>
                </a:lnTo>
                <a:lnTo>
                  <a:pt x="810766" y="821028"/>
                </a:lnTo>
                <a:lnTo>
                  <a:pt x="0" y="821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-3929184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58983" y="8996383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541876" y="2752706"/>
            <a:ext cx="6202534" cy="3488925"/>
          </a:xfrm>
          <a:custGeom>
            <a:avLst/>
            <a:gdLst/>
            <a:ahLst/>
            <a:cxnLst/>
            <a:rect r="r" b="b" t="t" l="l"/>
            <a:pathLst>
              <a:path h="3488925" w="6202534">
                <a:moveTo>
                  <a:pt x="0" y="0"/>
                </a:moveTo>
                <a:lnTo>
                  <a:pt x="6202533" y="0"/>
                </a:lnTo>
                <a:lnTo>
                  <a:pt x="6202533" y="3488926"/>
                </a:lnTo>
                <a:lnTo>
                  <a:pt x="0" y="34889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95988" y="2240827"/>
            <a:ext cx="15989046" cy="596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10"/>
              </a:lnSpc>
              <a:spcBef>
                <a:spcPct val="0"/>
              </a:spcBef>
            </a:pPr>
            <a:r>
              <a:rPr lang="en-US" sz="3507">
                <a:solidFill>
                  <a:srgbClr val="000000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¿Qué es </a:t>
            </a:r>
            <a:r>
              <a:rPr lang="en-US" sz="3507" u="sng">
                <a:solidFill>
                  <a:srgbClr val="000000"/>
                </a:solidFill>
                <a:latin typeface="Pattanakarn Expanded"/>
                <a:ea typeface="Pattanakarn Expanded"/>
                <a:cs typeface="Pattanakarn Expanded"/>
                <a:sym typeface="Pattanakarn Expanded"/>
                <a:hlinkClick r:id="rId7" tooltip="https://github.com"/>
              </a:rPr>
              <a:t>GitHub</a:t>
            </a:r>
            <a:r>
              <a:rPr lang="en-US" sz="3507">
                <a:solidFill>
                  <a:srgbClr val="000000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51319" y="1512679"/>
            <a:ext cx="15989046" cy="754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70"/>
              </a:lnSpc>
              <a:spcBef>
                <a:spcPct val="0"/>
              </a:spcBef>
            </a:pPr>
            <a:r>
              <a:rPr lang="en-US" sz="4407">
                <a:solidFill>
                  <a:srgbClr val="000000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INTRODUCCIÓN A GIT Y GITHUB II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55364" y="6146382"/>
            <a:ext cx="14808141" cy="2020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10209" indent="-205105" lvl="1">
              <a:lnSpc>
                <a:spcPts val="3248"/>
              </a:lnSpc>
              <a:buFont typeface="Arial"/>
              <a:buChar char="•"/>
            </a:pPr>
            <a:r>
              <a:rPr lang="en-US" sz="1899" spc="7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Colaboración: </a:t>
            </a:r>
            <a:r>
              <a:rPr lang="en-US" sz="1899" spc="7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Facilita el trabajo en equipo en proyectos de IA.</a:t>
            </a:r>
          </a:p>
          <a:p>
            <a:pPr algn="just" marL="410209" indent="-205105" lvl="1">
              <a:lnSpc>
                <a:spcPts val="3248"/>
              </a:lnSpc>
              <a:buFont typeface="Arial"/>
              <a:buChar char="•"/>
            </a:pPr>
            <a:r>
              <a:rPr lang="en-US" sz="1899" spc="7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Versionado: </a:t>
            </a:r>
            <a:r>
              <a:rPr lang="en-US" sz="1899" spc="7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Permite gestionar versiones de código, modelos y datasets.</a:t>
            </a:r>
          </a:p>
          <a:p>
            <a:pPr algn="just" marL="410209" indent="-205105" lvl="1">
              <a:lnSpc>
                <a:spcPts val="3248"/>
              </a:lnSpc>
              <a:buFont typeface="Arial"/>
              <a:buChar char="•"/>
            </a:pPr>
            <a:r>
              <a:rPr lang="en-US" sz="1899" spc="7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Reproducción: </a:t>
            </a:r>
            <a:r>
              <a:rPr lang="en-US" sz="1899" spc="7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Ayuda a compartir y reproducir experimentos de IA.</a:t>
            </a:r>
          </a:p>
          <a:p>
            <a:pPr algn="just" marL="410209" indent="-205105" lvl="1">
              <a:lnSpc>
                <a:spcPts val="3248"/>
              </a:lnSpc>
              <a:buFont typeface="Arial"/>
              <a:buChar char="•"/>
            </a:pPr>
            <a:r>
              <a:rPr lang="en-US" sz="1899" spc="7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Comunidad: </a:t>
            </a:r>
            <a:r>
              <a:rPr lang="en-US" sz="1899" spc="7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Acceso a una vasta comunidad y repositorios públicos de herramientas y proyectos de IA.</a:t>
            </a:r>
          </a:p>
          <a:p>
            <a:pPr algn="just">
              <a:lnSpc>
                <a:spcPts val="3248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755364" y="5444707"/>
            <a:ext cx="1598904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¿Por qué es importante en IA?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95988" y="2949129"/>
            <a:ext cx="9380855" cy="2364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03655" indent="-201827" lvl="1">
              <a:lnSpc>
                <a:spcPts val="3197"/>
              </a:lnSpc>
              <a:buFont typeface="Arial"/>
              <a:buChar char="•"/>
            </a:pPr>
            <a:r>
              <a:rPr lang="en-US" sz="1869" spc="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Plataforma de Desarrollo:</a:t>
            </a:r>
            <a:r>
              <a:rPr lang="en-US" sz="1869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Servicio basado en la web para alojar repositorios Git.</a:t>
            </a:r>
          </a:p>
          <a:p>
            <a:pPr algn="just" marL="403655" indent="-201827" lvl="1">
              <a:lnSpc>
                <a:spcPts val="3197"/>
              </a:lnSpc>
              <a:buFont typeface="Arial"/>
              <a:buChar char="•"/>
            </a:pPr>
            <a:r>
              <a:rPr lang="en-US" sz="1869" spc="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Características Clave:</a:t>
            </a:r>
          </a:p>
          <a:p>
            <a:pPr algn="just" marL="807309" indent="-269103" lvl="2">
              <a:lnSpc>
                <a:spcPts val="3197"/>
              </a:lnSpc>
              <a:buFont typeface="Arial"/>
              <a:buChar char="⚬"/>
            </a:pPr>
            <a:r>
              <a:rPr lang="en-US" sz="1869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Almacenamiento de código en la nube.</a:t>
            </a:r>
          </a:p>
          <a:p>
            <a:pPr algn="just" marL="807309" indent="-269103" lvl="2">
              <a:lnSpc>
                <a:spcPts val="3197"/>
              </a:lnSpc>
              <a:buFont typeface="Arial"/>
              <a:buChar char="⚬"/>
            </a:pPr>
            <a:r>
              <a:rPr lang="en-US" sz="1869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Herramientas de colaboración (pull requests, issues).</a:t>
            </a:r>
          </a:p>
          <a:p>
            <a:pPr algn="just" marL="807309" indent="-269103" lvl="2">
              <a:lnSpc>
                <a:spcPts val="3197"/>
              </a:lnSpc>
              <a:buFont typeface="Arial"/>
              <a:buChar char="⚬"/>
            </a:pPr>
            <a:r>
              <a:rPr lang="en-US" sz="1869" spc="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Integración continua y despliegue (CI/CD).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3974" y="1490029"/>
            <a:ext cx="1092015" cy="925848"/>
            <a:chOff x="0" y="0"/>
            <a:chExt cx="376980" cy="3196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980" cy="319617"/>
            </a:xfrm>
            <a:custGeom>
              <a:avLst/>
              <a:gdLst/>
              <a:ahLst/>
              <a:cxnLst/>
              <a:rect r="r" b="b" t="t" l="l"/>
              <a:pathLst>
                <a:path h="319617" w="376980">
                  <a:moveTo>
                    <a:pt x="63806" y="0"/>
                  </a:moveTo>
                  <a:lnTo>
                    <a:pt x="313174" y="0"/>
                  </a:lnTo>
                  <a:cubicBezTo>
                    <a:pt x="348413" y="0"/>
                    <a:pt x="376980" y="28567"/>
                    <a:pt x="376980" y="63806"/>
                  </a:cubicBezTo>
                  <a:lnTo>
                    <a:pt x="376980" y="255811"/>
                  </a:lnTo>
                  <a:cubicBezTo>
                    <a:pt x="376980" y="291050"/>
                    <a:pt x="348413" y="319617"/>
                    <a:pt x="313174" y="319617"/>
                  </a:cubicBezTo>
                  <a:lnTo>
                    <a:pt x="63806" y="319617"/>
                  </a:lnTo>
                  <a:cubicBezTo>
                    <a:pt x="28567" y="319617"/>
                    <a:pt x="0" y="291050"/>
                    <a:pt x="0" y="255811"/>
                  </a:cubicBezTo>
                  <a:lnTo>
                    <a:pt x="0" y="63806"/>
                  </a:lnTo>
                  <a:cubicBezTo>
                    <a:pt x="0" y="28567"/>
                    <a:pt x="28567" y="0"/>
                    <a:pt x="63806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376980" cy="4434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44598" y="1542439"/>
            <a:ext cx="810766" cy="821029"/>
          </a:xfrm>
          <a:custGeom>
            <a:avLst/>
            <a:gdLst/>
            <a:ahLst/>
            <a:cxnLst/>
            <a:rect r="r" b="b" t="t" l="l"/>
            <a:pathLst>
              <a:path h="821029" w="810766">
                <a:moveTo>
                  <a:pt x="0" y="0"/>
                </a:moveTo>
                <a:lnTo>
                  <a:pt x="810766" y="0"/>
                </a:lnTo>
                <a:lnTo>
                  <a:pt x="810766" y="821028"/>
                </a:lnTo>
                <a:lnTo>
                  <a:pt x="0" y="821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-4034471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9258300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51319" y="1512679"/>
            <a:ext cx="15989046" cy="754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70"/>
              </a:lnSpc>
              <a:spcBef>
                <a:spcPct val="0"/>
              </a:spcBef>
            </a:pPr>
            <a:r>
              <a:rPr lang="en-US" sz="4407">
                <a:solidFill>
                  <a:srgbClr val="000000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 GIT vs GITHUB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151495" y="2657965"/>
            <a:ext cx="9107805" cy="6209867"/>
          </a:xfrm>
          <a:custGeom>
            <a:avLst/>
            <a:gdLst/>
            <a:ahLst/>
            <a:cxnLst/>
            <a:rect r="r" b="b" t="t" l="l"/>
            <a:pathLst>
              <a:path h="6209867" w="9107805">
                <a:moveTo>
                  <a:pt x="0" y="0"/>
                </a:moveTo>
                <a:lnTo>
                  <a:pt x="9107805" y="0"/>
                </a:lnTo>
                <a:lnTo>
                  <a:pt x="9107805" y="6209867"/>
                </a:lnTo>
                <a:lnTo>
                  <a:pt x="0" y="62098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75435" y="2906130"/>
            <a:ext cx="5853482" cy="4706122"/>
          </a:xfrm>
          <a:custGeom>
            <a:avLst/>
            <a:gdLst/>
            <a:ahLst/>
            <a:cxnLst/>
            <a:rect r="r" b="b" t="t" l="l"/>
            <a:pathLst>
              <a:path h="4706122" w="5853482">
                <a:moveTo>
                  <a:pt x="0" y="0"/>
                </a:moveTo>
                <a:lnTo>
                  <a:pt x="5853483" y="0"/>
                </a:lnTo>
                <a:lnTo>
                  <a:pt x="5853483" y="4706122"/>
                </a:lnTo>
                <a:lnTo>
                  <a:pt x="0" y="47061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803974" y="2972418"/>
            <a:ext cx="6572525" cy="5313679"/>
            <a:chOff x="0" y="0"/>
            <a:chExt cx="11376407" cy="919746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376534" cy="9197594"/>
            </a:xfrm>
            <a:custGeom>
              <a:avLst/>
              <a:gdLst/>
              <a:ahLst/>
              <a:cxnLst/>
              <a:rect r="r" b="b" t="t" l="l"/>
              <a:pathLst>
                <a:path h="9197594" w="11376534">
                  <a:moveTo>
                    <a:pt x="9493817" y="0"/>
                  </a:moveTo>
                  <a:lnTo>
                    <a:pt x="0" y="0"/>
                  </a:lnTo>
                  <a:lnTo>
                    <a:pt x="0" y="7402263"/>
                  </a:lnTo>
                  <a:cubicBezTo>
                    <a:pt x="0" y="8405748"/>
                    <a:pt x="791845" y="9197594"/>
                    <a:pt x="1765046" y="9197594"/>
                  </a:cubicBezTo>
                  <a:lnTo>
                    <a:pt x="11376534" y="9197594"/>
                  </a:lnTo>
                  <a:lnTo>
                    <a:pt x="11376534" y="1795456"/>
                  </a:lnTo>
                  <a:cubicBezTo>
                    <a:pt x="11376407" y="791845"/>
                    <a:pt x="10584689" y="0"/>
                    <a:pt x="9493817" y="0"/>
                  </a:cubicBezTo>
                  <a:close/>
                  <a:moveTo>
                    <a:pt x="11249407" y="9070467"/>
                  </a:moveTo>
                  <a:lnTo>
                    <a:pt x="1765046" y="9070467"/>
                  </a:lnTo>
                  <a:cubicBezTo>
                    <a:pt x="861822" y="9070467"/>
                    <a:pt x="127000" y="8335644"/>
                    <a:pt x="127000" y="7402263"/>
                  </a:cubicBezTo>
                  <a:lnTo>
                    <a:pt x="127000" y="127000"/>
                  </a:lnTo>
                  <a:lnTo>
                    <a:pt x="9493817" y="127000"/>
                  </a:lnTo>
                  <a:cubicBezTo>
                    <a:pt x="10514712" y="127000"/>
                    <a:pt x="11249534" y="861822"/>
                    <a:pt x="11249534" y="1795456"/>
                  </a:cubicBezTo>
                  <a:lnTo>
                    <a:pt x="11249534" y="9070467"/>
                  </a:lnTo>
                  <a:close/>
                </a:path>
              </a:pathLst>
            </a:custGeom>
            <a:solidFill>
              <a:srgbClr val="8CB2DB"/>
            </a:solid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3974" y="1490029"/>
            <a:ext cx="1092015" cy="925848"/>
            <a:chOff x="0" y="0"/>
            <a:chExt cx="376980" cy="3196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980" cy="319617"/>
            </a:xfrm>
            <a:custGeom>
              <a:avLst/>
              <a:gdLst/>
              <a:ahLst/>
              <a:cxnLst/>
              <a:rect r="r" b="b" t="t" l="l"/>
              <a:pathLst>
                <a:path h="319617" w="376980">
                  <a:moveTo>
                    <a:pt x="63806" y="0"/>
                  </a:moveTo>
                  <a:lnTo>
                    <a:pt x="313174" y="0"/>
                  </a:lnTo>
                  <a:cubicBezTo>
                    <a:pt x="348413" y="0"/>
                    <a:pt x="376980" y="28567"/>
                    <a:pt x="376980" y="63806"/>
                  </a:cubicBezTo>
                  <a:lnTo>
                    <a:pt x="376980" y="255811"/>
                  </a:lnTo>
                  <a:cubicBezTo>
                    <a:pt x="376980" y="291050"/>
                    <a:pt x="348413" y="319617"/>
                    <a:pt x="313174" y="319617"/>
                  </a:cubicBezTo>
                  <a:lnTo>
                    <a:pt x="63806" y="319617"/>
                  </a:lnTo>
                  <a:cubicBezTo>
                    <a:pt x="28567" y="319617"/>
                    <a:pt x="0" y="291050"/>
                    <a:pt x="0" y="255811"/>
                  </a:cubicBezTo>
                  <a:lnTo>
                    <a:pt x="0" y="63806"/>
                  </a:lnTo>
                  <a:cubicBezTo>
                    <a:pt x="0" y="28567"/>
                    <a:pt x="28567" y="0"/>
                    <a:pt x="63806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376980" cy="4434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44598" y="1542439"/>
            <a:ext cx="810766" cy="821029"/>
          </a:xfrm>
          <a:custGeom>
            <a:avLst/>
            <a:gdLst/>
            <a:ahLst/>
            <a:cxnLst/>
            <a:rect r="r" b="b" t="t" l="l"/>
            <a:pathLst>
              <a:path h="821029" w="810766">
                <a:moveTo>
                  <a:pt x="0" y="0"/>
                </a:moveTo>
                <a:lnTo>
                  <a:pt x="810766" y="0"/>
                </a:lnTo>
                <a:lnTo>
                  <a:pt x="810766" y="821028"/>
                </a:lnTo>
                <a:lnTo>
                  <a:pt x="0" y="821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-3929184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58983" y="8996383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312794" y="4045293"/>
            <a:ext cx="6073252" cy="4416109"/>
          </a:xfrm>
          <a:custGeom>
            <a:avLst/>
            <a:gdLst/>
            <a:ahLst/>
            <a:cxnLst/>
            <a:rect r="r" b="b" t="t" l="l"/>
            <a:pathLst>
              <a:path h="4416109" w="6073252">
                <a:moveTo>
                  <a:pt x="0" y="0"/>
                </a:moveTo>
                <a:lnTo>
                  <a:pt x="6073252" y="0"/>
                </a:lnTo>
                <a:lnTo>
                  <a:pt x="6073252" y="4416109"/>
                </a:lnTo>
                <a:lnTo>
                  <a:pt x="0" y="44161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95988" y="2250352"/>
            <a:ext cx="15989046" cy="804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90"/>
              </a:lnSpc>
              <a:spcBef>
                <a:spcPct val="0"/>
              </a:spcBef>
            </a:pPr>
            <a:r>
              <a:rPr lang="en-US" sz="4707">
                <a:solidFill>
                  <a:srgbClr val="000000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¿Qué es GitFlow?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51319" y="1512679"/>
            <a:ext cx="15989046" cy="771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10"/>
              </a:lnSpc>
              <a:spcBef>
                <a:spcPct val="0"/>
              </a:spcBef>
            </a:pPr>
            <a:r>
              <a:rPr lang="en-US" sz="4507">
                <a:solidFill>
                  <a:srgbClr val="000000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FLUJO DE CONTROL DE VERSIOENS GITFLOW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55364" y="3070093"/>
            <a:ext cx="15009019" cy="5796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0013" indent="-245006" lvl="1">
              <a:lnSpc>
                <a:spcPts val="3881"/>
              </a:lnSpc>
              <a:buFont typeface="Arial"/>
              <a:buChar char="•"/>
            </a:pPr>
            <a:r>
              <a:rPr lang="en-US" sz="2269" spc="9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Modelo de Ramificación:</a:t>
            </a:r>
            <a:r>
              <a:rPr lang="en-US" sz="2269" spc="9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Estrategia de ramificación para gestionar el desarrollo de software.</a:t>
            </a:r>
          </a:p>
          <a:p>
            <a:pPr algn="just" marL="490013" indent="-245006" lvl="1">
              <a:lnSpc>
                <a:spcPts val="3881"/>
              </a:lnSpc>
              <a:buFont typeface="Arial"/>
              <a:buChar char="•"/>
            </a:pPr>
            <a:r>
              <a:rPr lang="en-US" sz="2269" spc="9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Beneficios:</a:t>
            </a:r>
          </a:p>
          <a:p>
            <a:pPr algn="just" marL="980025" indent="-326675" lvl="2">
              <a:lnSpc>
                <a:spcPts val="3881"/>
              </a:lnSpc>
              <a:buFont typeface="Arial"/>
              <a:buChar char="⚬"/>
            </a:pPr>
            <a:r>
              <a:rPr lang="en-US" sz="2269" spc="9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Estructura clara del flujo de trabajo.</a:t>
            </a:r>
          </a:p>
          <a:p>
            <a:pPr algn="just" marL="980025" indent="-326675" lvl="2">
              <a:lnSpc>
                <a:spcPts val="3881"/>
              </a:lnSpc>
              <a:buFont typeface="Arial"/>
              <a:buChar char="⚬"/>
            </a:pPr>
            <a:r>
              <a:rPr lang="en-US" sz="2269" spc="9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Facilita la colaboración y el mantenimiento de código.</a:t>
            </a:r>
          </a:p>
          <a:p>
            <a:pPr algn="just" marL="490013" indent="-245006" lvl="1">
              <a:lnSpc>
                <a:spcPts val="3881"/>
              </a:lnSpc>
              <a:buFont typeface="Arial"/>
              <a:buChar char="•"/>
            </a:pPr>
            <a:r>
              <a:rPr lang="en-US" sz="2269" spc="9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Ramas Principales:</a:t>
            </a:r>
          </a:p>
          <a:p>
            <a:pPr algn="just" marL="980025" indent="-326675" lvl="2">
              <a:lnSpc>
                <a:spcPts val="3881"/>
              </a:lnSpc>
              <a:buFont typeface="Arial"/>
              <a:buChar char="⚬"/>
            </a:pPr>
            <a:r>
              <a:rPr lang="en-US" sz="2269" spc="9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master: Contiene el código en producción.</a:t>
            </a:r>
          </a:p>
          <a:p>
            <a:pPr algn="just" marL="980025" indent="-326675" lvl="2">
              <a:lnSpc>
                <a:spcPts val="3881"/>
              </a:lnSpc>
              <a:buFont typeface="Arial"/>
              <a:buChar char="⚬"/>
            </a:pPr>
            <a:r>
              <a:rPr lang="en-US" sz="2269" spc="9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develop: Contiene el código en desarrollo.</a:t>
            </a:r>
          </a:p>
          <a:p>
            <a:pPr algn="just" marL="490013" indent="-245006" lvl="1">
              <a:lnSpc>
                <a:spcPts val="3881"/>
              </a:lnSpc>
              <a:buFont typeface="Arial"/>
              <a:buChar char="•"/>
            </a:pPr>
            <a:r>
              <a:rPr lang="en-US" sz="2269" spc="9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Ramas de Soporte:</a:t>
            </a:r>
          </a:p>
          <a:p>
            <a:pPr algn="just" marL="980025" indent="-326675" lvl="2">
              <a:lnSpc>
                <a:spcPts val="3881"/>
              </a:lnSpc>
              <a:buFont typeface="Arial"/>
              <a:buChar char="⚬"/>
            </a:pPr>
            <a:r>
              <a:rPr lang="en-US" sz="2269" spc="9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feature: Para desarrollar nuevas funcionalidades.</a:t>
            </a:r>
          </a:p>
          <a:p>
            <a:pPr algn="just" marL="980025" indent="-326675" lvl="2">
              <a:lnSpc>
                <a:spcPts val="3881"/>
              </a:lnSpc>
              <a:buFont typeface="Arial"/>
              <a:buChar char="⚬"/>
            </a:pPr>
            <a:r>
              <a:rPr lang="en-US" sz="2269" spc="9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release: Para preparar versiones de producción.</a:t>
            </a:r>
          </a:p>
          <a:p>
            <a:pPr algn="just" marL="980025" indent="-326675" lvl="2">
              <a:lnSpc>
                <a:spcPts val="3881"/>
              </a:lnSpc>
              <a:buFont typeface="Arial"/>
              <a:buChar char="⚬"/>
            </a:pPr>
            <a:r>
              <a:rPr lang="en-US" sz="2269" spc="9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hotfix: Para corregir errores en producción.</a:t>
            </a:r>
          </a:p>
          <a:p>
            <a:pPr algn="just" marL="490013" indent="-245006" lvl="1">
              <a:lnSpc>
                <a:spcPts val="3881"/>
              </a:lnSpc>
              <a:buFont typeface="Arial"/>
              <a:buChar char="•"/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3974" y="1490029"/>
            <a:ext cx="1092015" cy="925848"/>
            <a:chOff x="0" y="0"/>
            <a:chExt cx="376980" cy="3196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980" cy="319617"/>
            </a:xfrm>
            <a:custGeom>
              <a:avLst/>
              <a:gdLst/>
              <a:ahLst/>
              <a:cxnLst/>
              <a:rect r="r" b="b" t="t" l="l"/>
              <a:pathLst>
                <a:path h="319617" w="376980">
                  <a:moveTo>
                    <a:pt x="63806" y="0"/>
                  </a:moveTo>
                  <a:lnTo>
                    <a:pt x="313174" y="0"/>
                  </a:lnTo>
                  <a:cubicBezTo>
                    <a:pt x="348413" y="0"/>
                    <a:pt x="376980" y="28567"/>
                    <a:pt x="376980" y="63806"/>
                  </a:cubicBezTo>
                  <a:lnTo>
                    <a:pt x="376980" y="255811"/>
                  </a:lnTo>
                  <a:cubicBezTo>
                    <a:pt x="376980" y="291050"/>
                    <a:pt x="348413" y="319617"/>
                    <a:pt x="313174" y="319617"/>
                  </a:cubicBezTo>
                  <a:lnTo>
                    <a:pt x="63806" y="319617"/>
                  </a:lnTo>
                  <a:cubicBezTo>
                    <a:pt x="28567" y="319617"/>
                    <a:pt x="0" y="291050"/>
                    <a:pt x="0" y="255811"/>
                  </a:cubicBezTo>
                  <a:lnTo>
                    <a:pt x="0" y="63806"/>
                  </a:lnTo>
                  <a:cubicBezTo>
                    <a:pt x="0" y="28567"/>
                    <a:pt x="28567" y="0"/>
                    <a:pt x="63806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376980" cy="4434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44598" y="1542439"/>
            <a:ext cx="810766" cy="821029"/>
          </a:xfrm>
          <a:custGeom>
            <a:avLst/>
            <a:gdLst/>
            <a:ahLst/>
            <a:cxnLst/>
            <a:rect r="r" b="b" t="t" l="l"/>
            <a:pathLst>
              <a:path h="821029" w="810766">
                <a:moveTo>
                  <a:pt x="0" y="0"/>
                </a:moveTo>
                <a:lnTo>
                  <a:pt x="810766" y="0"/>
                </a:lnTo>
                <a:lnTo>
                  <a:pt x="810766" y="821028"/>
                </a:lnTo>
                <a:lnTo>
                  <a:pt x="0" y="821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-3929184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9669867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862706" y="2624724"/>
            <a:ext cx="9605487" cy="7007042"/>
          </a:xfrm>
          <a:custGeom>
            <a:avLst/>
            <a:gdLst/>
            <a:ahLst/>
            <a:cxnLst/>
            <a:rect r="r" b="b" t="t" l="l"/>
            <a:pathLst>
              <a:path h="7007042" w="9605487">
                <a:moveTo>
                  <a:pt x="0" y="0"/>
                </a:moveTo>
                <a:lnTo>
                  <a:pt x="9605488" y="0"/>
                </a:lnTo>
                <a:lnTo>
                  <a:pt x="9605488" y="7007043"/>
                </a:lnTo>
                <a:lnTo>
                  <a:pt x="0" y="70070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051319" y="1512679"/>
            <a:ext cx="15989046" cy="771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10"/>
              </a:lnSpc>
              <a:spcBef>
                <a:spcPct val="0"/>
              </a:spcBef>
            </a:pPr>
            <a:r>
              <a:rPr lang="en-US" sz="4507">
                <a:solidFill>
                  <a:srgbClr val="000000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FLUJO DE CONTROL DE VERSIONES GITFLOW II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174555" y="2415877"/>
            <a:ext cx="13130247" cy="7100930"/>
            <a:chOff x="0" y="0"/>
            <a:chExt cx="22727192" cy="1229102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727320" cy="12291153"/>
            </a:xfrm>
            <a:custGeom>
              <a:avLst/>
              <a:gdLst/>
              <a:ahLst/>
              <a:cxnLst/>
              <a:rect r="r" b="b" t="t" l="l"/>
              <a:pathLst>
                <a:path h="12291153" w="22727320">
                  <a:moveTo>
                    <a:pt x="20578950" y="0"/>
                  </a:moveTo>
                  <a:lnTo>
                    <a:pt x="0" y="0"/>
                  </a:lnTo>
                  <a:lnTo>
                    <a:pt x="0" y="10462937"/>
                  </a:lnTo>
                  <a:cubicBezTo>
                    <a:pt x="0" y="11499308"/>
                    <a:pt x="791845" y="12291153"/>
                    <a:pt x="1765046" y="12291153"/>
                  </a:cubicBezTo>
                  <a:lnTo>
                    <a:pt x="22727320" y="12291153"/>
                  </a:lnTo>
                  <a:lnTo>
                    <a:pt x="22727320" y="1828478"/>
                  </a:lnTo>
                  <a:cubicBezTo>
                    <a:pt x="22727193" y="791845"/>
                    <a:pt x="21935473" y="0"/>
                    <a:pt x="20578950" y="0"/>
                  </a:cubicBezTo>
                  <a:close/>
                  <a:moveTo>
                    <a:pt x="22600193" y="12164026"/>
                  </a:moveTo>
                  <a:lnTo>
                    <a:pt x="1765046" y="12164026"/>
                  </a:lnTo>
                  <a:cubicBezTo>
                    <a:pt x="861822" y="12164026"/>
                    <a:pt x="127000" y="11429204"/>
                    <a:pt x="127000" y="10462937"/>
                  </a:cubicBezTo>
                  <a:lnTo>
                    <a:pt x="127000" y="127000"/>
                  </a:lnTo>
                  <a:lnTo>
                    <a:pt x="20578950" y="127000"/>
                  </a:lnTo>
                  <a:cubicBezTo>
                    <a:pt x="21865498" y="127000"/>
                    <a:pt x="22600320" y="861822"/>
                    <a:pt x="22600320" y="1828478"/>
                  </a:cubicBezTo>
                  <a:lnTo>
                    <a:pt x="22600320" y="12164026"/>
                  </a:lnTo>
                  <a:close/>
                </a:path>
              </a:pathLst>
            </a:custGeom>
            <a:solidFill>
              <a:srgbClr val="2165B6"/>
            </a:solid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360640" y="2844524"/>
            <a:ext cx="11515819" cy="6570933"/>
            <a:chOff x="0" y="0"/>
            <a:chExt cx="19932772" cy="113736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932900" cy="11373779"/>
            </a:xfrm>
            <a:custGeom>
              <a:avLst/>
              <a:gdLst/>
              <a:ahLst/>
              <a:cxnLst/>
              <a:rect r="r" b="b" t="t" l="l"/>
              <a:pathLst>
                <a:path h="11373779" w="19932900">
                  <a:moveTo>
                    <a:pt x="17849931" y="0"/>
                  </a:moveTo>
                  <a:lnTo>
                    <a:pt x="0" y="0"/>
                  </a:lnTo>
                  <a:lnTo>
                    <a:pt x="0" y="9555315"/>
                  </a:lnTo>
                  <a:cubicBezTo>
                    <a:pt x="0" y="10581934"/>
                    <a:pt x="791845" y="11373779"/>
                    <a:pt x="1765046" y="11373779"/>
                  </a:cubicBezTo>
                  <a:lnTo>
                    <a:pt x="19932900" y="11373779"/>
                  </a:lnTo>
                  <a:lnTo>
                    <a:pt x="19932900" y="1818685"/>
                  </a:lnTo>
                  <a:cubicBezTo>
                    <a:pt x="19932772" y="791845"/>
                    <a:pt x="19141055" y="0"/>
                    <a:pt x="17849931" y="0"/>
                  </a:cubicBezTo>
                  <a:close/>
                  <a:moveTo>
                    <a:pt x="19805772" y="11246652"/>
                  </a:moveTo>
                  <a:lnTo>
                    <a:pt x="1765046" y="11246652"/>
                  </a:lnTo>
                  <a:cubicBezTo>
                    <a:pt x="861822" y="11246652"/>
                    <a:pt x="127000" y="10511830"/>
                    <a:pt x="127000" y="9555315"/>
                  </a:cubicBezTo>
                  <a:lnTo>
                    <a:pt x="127000" y="127000"/>
                  </a:lnTo>
                  <a:lnTo>
                    <a:pt x="17849931" y="127000"/>
                  </a:lnTo>
                  <a:cubicBezTo>
                    <a:pt x="19071078" y="127000"/>
                    <a:pt x="19805900" y="861822"/>
                    <a:pt x="19805900" y="1818685"/>
                  </a:cubicBezTo>
                  <a:lnTo>
                    <a:pt x="19805900" y="11246652"/>
                  </a:lnTo>
                  <a:close/>
                </a:path>
              </a:pathLst>
            </a:custGeom>
            <a:solidFill>
              <a:srgbClr val="8CB2D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03974" y="1490029"/>
            <a:ext cx="1092015" cy="925848"/>
            <a:chOff x="0" y="0"/>
            <a:chExt cx="376980" cy="31961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980" cy="319617"/>
            </a:xfrm>
            <a:custGeom>
              <a:avLst/>
              <a:gdLst/>
              <a:ahLst/>
              <a:cxnLst/>
              <a:rect r="r" b="b" t="t" l="l"/>
              <a:pathLst>
                <a:path h="319617" w="376980">
                  <a:moveTo>
                    <a:pt x="63806" y="0"/>
                  </a:moveTo>
                  <a:lnTo>
                    <a:pt x="313174" y="0"/>
                  </a:lnTo>
                  <a:cubicBezTo>
                    <a:pt x="348413" y="0"/>
                    <a:pt x="376980" y="28567"/>
                    <a:pt x="376980" y="63806"/>
                  </a:cubicBezTo>
                  <a:lnTo>
                    <a:pt x="376980" y="255811"/>
                  </a:lnTo>
                  <a:cubicBezTo>
                    <a:pt x="376980" y="291050"/>
                    <a:pt x="348413" y="319617"/>
                    <a:pt x="313174" y="319617"/>
                  </a:cubicBezTo>
                  <a:lnTo>
                    <a:pt x="63806" y="319617"/>
                  </a:lnTo>
                  <a:cubicBezTo>
                    <a:pt x="28567" y="319617"/>
                    <a:pt x="0" y="291050"/>
                    <a:pt x="0" y="255811"/>
                  </a:cubicBezTo>
                  <a:lnTo>
                    <a:pt x="0" y="63806"/>
                  </a:lnTo>
                  <a:cubicBezTo>
                    <a:pt x="0" y="28567"/>
                    <a:pt x="28567" y="0"/>
                    <a:pt x="63806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23825"/>
              <a:ext cx="376980" cy="4434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2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44598" y="1542439"/>
            <a:ext cx="810766" cy="821029"/>
          </a:xfrm>
          <a:custGeom>
            <a:avLst/>
            <a:gdLst/>
            <a:ahLst/>
            <a:cxnLst/>
            <a:rect r="r" b="b" t="t" l="l"/>
            <a:pathLst>
              <a:path h="821029" w="810766">
                <a:moveTo>
                  <a:pt x="0" y="0"/>
                </a:moveTo>
                <a:lnTo>
                  <a:pt x="810766" y="0"/>
                </a:lnTo>
                <a:lnTo>
                  <a:pt x="810766" y="821028"/>
                </a:lnTo>
                <a:lnTo>
                  <a:pt x="0" y="821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-3929184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944727" y="3385431"/>
            <a:ext cx="10419522" cy="5489118"/>
          </a:xfrm>
          <a:custGeom>
            <a:avLst/>
            <a:gdLst/>
            <a:ahLst/>
            <a:cxnLst/>
            <a:rect r="r" b="b" t="t" l="l"/>
            <a:pathLst>
              <a:path h="5489118" w="10419522">
                <a:moveTo>
                  <a:pt x="0" y="0"/>
                </a:moveTo>
                <a:lnTo>
                  <a:pt x="10419522" y="0"/>
                </a:lnTo>
                <a:lnTo>
                  <a:pt x="10419522" y="5489118"/>
                </a:lnTo>
                <a:lnTo>
                  <a:pt x="0" y="54891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021219" y="1512679"/>
            <a:ext cx="16107799" cy="771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10"/>
              </a:lnSpc>
              <a:spcBef>
                <a:spcPct val="0"/>
              </a:spcBef>
            </a:pPr>
            <a:r>
              <a:rPr lang="en-US" sz="4507">
                <a:solidFill>
                  <a:srgbClr val="000000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ESPACIO DE TRABAJO EN GIT (LOCAL/REMOTO)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3974" y="2669136"/>
            <a:ext cx="5153337" cy="4261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71158" indent="-185579" lvl="1">
              <a:lnSpc>
                <a:spcPts val="2406"/>
              </a:lnSpc>
              <a:buFont typeface="Arial"/>
              <a:buChar char="•"/>
            </a:pPr>
            <a:r>
              <a:rPr lang="en-US" sz="1719" spc="7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Local</a:t>
            </a:r>
            <a:r>
              <a:rPr lang="en-US" sz="1719" spc="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algn="just" marL="742316" indent="-247439" lvl="2">
              <a:lnSpc>
                <a:spcPts val="2406"/>
              </a:lnSpc>
              <a:buFont typeface="Arial"/>
              <a:buChar char="⚬"/>
            </a:pPr>
            <a:r>
              <a:rPr lang="en-US" sz="1719" spc="7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Área de trabajo:</a:t>
            </a:r>
            <a:r>
              <a:rPr lang="en-US" sz="1719" spc="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directorio local de trabajo, donde se crean los archivos, y se realizan todas las modificaciones.</a:t>
            </a:r>
          </a:p>
          <a:p>
            <a:pPr algn="just" marL="742316" indent="-247439" lvl="2">
              <a:lnSpc>
                <a:spcPts val="2406"/>
              </a:lnSpc>
              <a:buFont typeface="Arial"/>
              <a:buChar char="⚬"/>
            </a:pPr>
            <a:r>
              <a:rPr lang="en-US" sz="1719" spc="7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Área de preparación:</a:t>
            </a:r>
            <a:r>
              <a:rPr lang="en-US" sz="1719" spc="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estado intermedio en el que se prepara a los archivos para luego validarlos en el repositorio local.</a:t>
            </a:r>
          </a:p>
          <a:p>
            <a:pPr algn="just" marL="742316" indent="-247439" lvl="2">
              <a:lnSpc>
                <a:spcPts val="2406"/>
              </a:lnSpc>
              <a:buFont typeface="Arial"/>
              <a:buChar char="⚬"/>
            </a:pPr>
            <a:r>
              <a:rPr lang="en-US" sz="1719" spc="7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Repositorio local:</a:t>
            </a:r>
            <a:r>
              <a:rPr lang="en-US" sz="1719" spc="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Es donde se van a guardar los archivos con las modificaciones y todas las versiones por las que se ha pasado.</a:t>
            </a:r>
          </a:p>
          <a:p>
            <a:pPr algn="just">
              <a:lnSpc>
                <a:spcPts val="2406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803974" y="6892670"/>
            <a:ext cx="5153337" cy="2432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71158" indent="-185579" lvl="1">
              <a:lnSpc>
                <a:spcPts val="2406"/>
              </a:lnSpc>
              <a:buFont typeface="Arial"/>
              <a:buChar char="•"/>
            </a:pPr>
            <a:r>
              <a:rPr lang="en-US" sz="1719" spc="7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Remoto</a:t>
            </a:r>
            <a:r>
              <a:rPr lang="en-US" sz="1719" spc="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algn="just" marL="742316" indent="-247439" lvl="2">
              <a:lnSpc>
                <a:spcPts val="2406"/>
              </a:lnSpc>
              <a:buFont typeface="Arial"/>
              <a:buChar char="⚬"/>
            </a:pPr>
            <a:r>
              <a:rPr lang="en-US" sz="1719" spc="7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Repositorio remoto:</a:t>
            </a:r>
            <a:r>
              <a:rPr lang="en-US" sz="1719" spc="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este repositorio estará fuera del equipo local, que, en el caso de colaborar con más usuarios, podremos sincronizar nuestros ficheros y cambios realizados con el repositorio remoto</a:t>
            </a:r>
          </a:p>
          <a:p>
            <a:pPr algn="just">
              <a:lnSpc>
                <a:spcPts val="2406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158983" y="9710732"/>
            <a:ext cx="18288000" cy="5486400"/>
          </a:xfrm>
          <a:custGeom>
            <a:avLst/>
            <a:gdLst/>
            <a:ahLst/>
            <a:cxnLst/>
            <a:rect r="r" b="b" t="t" l="l"/>
            <a:pathLst>
              <a:path h="5486400" w="18288000">
                <a:moveTo>
                  <a:pt x="0" y="0"/>
                </a:moveTo>
                <a:lnTo>
                  <a:pt x="18288000" y="0"/>
                </a:lnTo>
                <a:lnTo>
                  <a:pt x="182880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DAGOYbvjQXs</dc:identifier>
  <dcterms:modified xsi:type="dcterms:W3CDTF">2011-08-01T06:04:30Z</dcterms:modified>
  <cp:revision>1</cp:revision>
  <dc:title>UD01 - 04.Control de versiones e Integración continua (CI/CD)</dc:title>
</cp:coreProperties>
</file>